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sldIdLst>
    <p:sldId id="1413" r:id="rId2"/>
    <p:sldId id="1565" r:id="rId3"/>
    <p:sldId id="1566" r:id="rId4"/>
    <p:sldId id="1567" r:id="rId5"/>
    <p:sldId id="1548" r:id="rId6"/>
    <p:sldId id="1553" r:id="rId7"/>
    <p:sldId id="1554" r:id="rId8"/>
    <p:sldId id="1562" r:id="rId9"/>
    <p:sldId id="1571" r:id="rId10"/>
    <p:sldId id="1572" r:id="rId11"/>
    <p:sldId id="1573" r:id="rId12"/>
    <p:sldId id="1574" r:id="rId13"/>
    <p:sldId id="1575" r:id="rId14"/>
    <p:sldId id="1576" r:id="rId15"/>
    <p:sldId id="1577" r:id="rId16"/>
    <p:sldId id="1578" r:id="rId17"/>
    <p:sldId id="1579" r:id="rId18"/>
    <p:sldId id="1580" r:id="rId19"/>
    <p:sldId id="1581" r:id="rId20"/>
    <p:sldId id="1582" r:id="rId21"/>
    <p:sldId id="1583" r:id="rId22"/>
    <p:sldId id="1584" r:id="rId23"/>
    <p:sldId id="1585" r:id="rId24"/>
    <p:sldId id="1586" r:id="rId25"/>
    <p:sldId id="1587" r:id="rId26"/>
    <p:sldId id="1588" r:id="rId27"/>
    <p:sldId id="1589" r:id="rId28"/>
    <p:sldId id="1590" r:id="rId29"/>
    <p:sldId id="1591" r:id="rId30"/>
    <p:sldId id="1592" r:id="rId31"/>
    <p:sldId id="1593" r:id="rId32"/>
    <p:sldId id="1594" r:id="rId33"/>
    <p:sldId id="1595" r:id="rId34"/>
    <p:sldId id="1596" r:id="rId35"/>
  </p:sldIdLst>
  <p:sldSz cx="12192000" cy="6858000"/>
  <p:notesSz cx="6858000" cy="9144000"/>
  <p:embeddedFontLst>
    <p:embeddedFont>
      <p:font typeface="Wingdings 2" panose="05020102010507070707" pitchFamily="18" charset="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315397"/>
    <a:srgbClr val="FF9900"/>
    <a:srgbClr val="00FF00"/>
    <a:srgbClr val="F2F2F2"/>
    <a:srgbClr val="D31145"/>
    <a:srgbClr val="305983"/>
    <a:srgbClr val="FFE699"/>
    <a:srgbClr val="3D6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7" d="100"/>
          <a:sy n="87" d="100"/>
        </p:scale>
        <p:origin x="612" y="108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1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List_aplikace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Sheet1!$B$2:$BN$2</c:f>
              <c:numCache>
                <c:formatCode>General</c:formatCode>
                <c:ptCount val="6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631</c:v>
                </c:pt>
                <c:pt idx="22">
                  <c:v>2421</c:v>
                </c:pt>
                <c:pt idx="23">
                  <c:v>5111</c:v>
                </c:pt>
                <c:pt idx="24">
                  <c:v>7730</c:v>
                </c:pt>
                <c:pt idx="25">
                  <c:v>9444</c:v>
                </c:pt>
                <c:pt idx="26">
                  <c:v>10474</c:v>
                </c:pt>
                <c:pt idx="27">
                  <c:v>11336</c:v>
                </c:pt>
                <c:pt idx="28">
                  <c:v>12196</c:v>
                </c:pt>
                <c:pt idx="29">
                  <c:v>15119</c:v>
                </c:pt>
                <c:pt idx="30">
                  <c:v>19068</c:v>
                </c:pt>
                <c:pt idx="31">
                  <c:v>23542</c:v>
                </c:pt>
                <c:pt idx="32">
                  <c:v>29614</c:v>
                </c:pt>
                <c:pt idx="33">
                  <c:v>37367</c:v>
                </c:pt>
                <c:pt idx="34">
                  <c:v>38443</c:v>
                </c:pt>
                <c:pt idx="35">
                  <c:v>39571</c:v>
                </c:pt>
                <c:pt idx="36">
                  <c:v>47364</c:v>
                </c:pt>
                <c:pt idx="37">
                  <c:v>57485</c:v>
                </c:pt>
                <c:pt idx="38">
                  <c:v>68397</c:v>
                </c:pt>
                <c:pt idx="39">
                  <c:v>81218</c:v>
                </c:pt>
                <c:pt idx="40">
                  <c:v>91764</c:v>
                </c:pt>
                <c:pt idx="41">
                  <c:v>94074</c:v>
                </c:pt>
                <c:pt idx="42">
                  <c:v>96392</c:v>
                </c:pt>
                <c:pt idx="43">
                  <c:v>107664</c:v>
                </c:pt>
                <c:pt idx="44">
                  <c:v>119475</c:v>
                </c:pt>
                <c:pt idx="45">
                  <c:v>132514</c:v>
                </c:pt>
                <c:pt idx="46">
                  <c:v>148397</c:v>
                </c:pt>
                <c:pt idx="47">
                  <c:v>162895</c:v>
                </c:pt>
                <c:pt idx="48">
                  <c:v>165831</c:v>
                </c:pt>
                <c:pt idx="49">
                  <c:v>167192</c:v>
                </c:pt>
                <c:pt idx="50">
                  <c:v>176405</c:v>
                </c:pt>
                <c:pt idx="51" formatCode="#,##0">
                  <c:v>185147</c:v>
                </c:pt>
                <c:pt idx="52" formatCode="#,##0">
                  <c:v>193272</c:v>
                </c:pt>
                <c:pt idx="53" formatCode="#,##0">
                  <c:v>201057</c:v>
                </c:pt>
                <c:pt idx="54" formatCode="#,##0">
                  <c:v>208176</c:v>
                </c:pt>
                <c:pt idx="55" formatCode="#,##0">
                  <c:v>209338</c:v>
                </c:pt>
                <c:pt idx="56" formatCode="#,##0">
                  <c:v>210336</c:v>
                </c:pt>
                <c:pt idx="57" formatCode="#,##0">
                  <c:v>216272</c:v>
                </c:pt>
                <c:pt idx="58" formatCode="#,##0">
                  <c:v>223110</c:v>
                </c:pt>
                <c:pt idx="59" formatCode="#,##0">
                  <c:v>228946</c:v>
                </c:pt>
                <c:pt idx="60" formatCode="#,##0">
                  <c:v>234324</c:v>
                </c:pt>
                <c:pt idx="61" formatCode="#,##0">
                  <c:v>239295</c:v>
                </c:pt>
                <c:pt idx="62" formatCode="#,##0">
                  <c:v>239841</c:v>
                </c:pt>
                <c:pt idx="63" formatCode="#,##0">
                  <c:v>240375</c:v>
                </c:pt>
                <c:pt idx="64" formatCode="#,##0">
                  <c:v>243316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Sheet1!$B$3:$BN$3</c:f>
              <c:numCache>
                <c:formatCode>General</c:formatCode>
                <c:ptCount val="65"/>
                <c:pt idx="0">
                  <c:v>1262</c:v>
                </c:pt>
                <c:pt idx="1">
                  <c:v>3552</c:v>
                </c:pt>
                <c:pt idx="2">
                  <c:v>7011</c:v>
                </c:pt>
                <c:pt idx="3">
                  <c:v>10485</c:v>
                </c:pt>
                <c:pt idx="4">
                  <c:v>11798</c:v>
                </c:pt>
                <c:pt idx="5">
                  <c:v>12060</c:v>
                </c:pt>
                <c:pt idx="6">
                  <c:v>13317</c:v>
                </c:pt>
                <c:pt idx="7">
                  <c:v>14234</c:v>
                </c:pt>
                <c:pt idx="8">
                  <c:v>17806</c:v>
                </c:pt>
                <c:pt idx="9">
                  <c:v>22326</c:v>
                </c:pt>
                <c:pt idx="10">
                  <c:v>28146</c:v>
                </c:pt>
                <c:pt idx="11">
                  <c:v>36114</c:v>
                </c:pt>
                <c:pt idx="12">
                  <c:v>46077</c:v>
                </c:pt>
                <c:pt idx="13">
                  <c:v>48081</c:v>
                </c:pt>
                <c:pt idx="14">
                  <c:v>49801</c:v>
                </c:pt>
                <c:pt idx="15">
                  <c:v>59580</c:v>
                </c:pt>
                <c:pt idx="16">
                  <c:v>72977</c:v>
                </c:pt>
                <c:pt idx="17">
                  <c:v>86467</c:v>
                </c:pt>
                <c:pt idx="18">
                  <c:v>101606</c:v>
                </c:pt>
                <c:pt idx="19">
                  <c:v>115511</c:v>
                </c:pt>
                <c:pt idx="20">
                  <c:v>118880</c:v>
                </c:pt>
                <c:pt idx="21">
                  <c:v>121327</c:v>
                </c:pt>
                <c:pt idx="22">
                  <c:v>133779</c:v>
                </c:pt>
                <c:pt idx="23">
                  <c:v>146131</c:v>
                </c:pt>
                <c:pt idx="24">
                  <c:v>159597</c:v>
                </c:pt>
                <c:pt idx="25">
                  <c:v>174957</c:v>
                </c:pt>
                <c:pt idx="26">
                  <c:v>189576</c:v>
                </c:pt>
                <c:pt idx="27">
                  <c:v>192816</c:v>
                </c:pt>
                <c:pt idx="28">
                  <c:v>195049</c:v>
                </c:pt>
                <c:pt idx="29">
                  <c:v>204633</c:v>
                </c:pt>
                <c:pt idx="30">
                  <c:v>215102</c:v>
                </c:pt>
                <c:pt idx="31">
                  <c:v>224089</c:v>
                </c:pt>
                <c:pt idx="32">
                  <c:v>231112</c:v>
                </c:pt>
                <c:pt idx="33">
                  <c:v>237268</c:v>
                </c:pt>
                <c:pt idx="34">
                  <c:v>237983</c:v>
                </c:pt>
                <c:pt idx="35">
                  <c:v>238680</c:v>
                </c:pt>
                <c:pt idx="36">
                  <c:v>242473</c:v>
                </c:pt>
                <c:pt idx="37">
                  <c:v>246547</c:v>
                </c:pt>
                <c:pt idx="38">
                  <c:v>250843</c:v>
                </c:pt>
                <c:pt idx="39">
                  <c:v>255693</c:v>
                </c:pt>
                <c:pt idx="40">
                  <c:v>261029</c:v>
                </c:pt>
                <c:pt idx="41">
                  <c:v>261863</c:v>
                </c:pt>
                <c:pt idx="42">
                  <c:v>262693</c:v>
                </c:pt>
                <c:pt idx="43">
                  <c:v>266598</c:v>
                </c:pt>
                <c:pt idx="44">
                  <c:v>271569</c:v>
                </c:pt>
                <c:pt idx="45">
                  <c:v>276937</c:v>
                </c:pt>
                <c:pt idx="46">
                  <c:v>283032</c:v>
                </c:pt>
                <c:pt idx="47">
                  <c:v>289394</c:v>
                </c:pt>
                <c:pt idx="48">
                  <c:v>290890</c:v>
                </c:pt>
                <c:pt idx="49">
                  <c:v>291871</c:v>
                </c:pt>
                <c:pt idx="50">
                  <c:v>297991</c:v>
                </c:pt>
                <c:pt idx="51" formatCode="#,##0">
                  <c:v>306330</c:v>
                </c:pt>
                <c:pt idx="52" formatCode="#,##0">
                  <c:v>315663</c:v>
                </c:pt>
                <c:pt idx="53" formatCode="#,##0">
                  <c:v>327625</c:v>
                </c:pt>
                <c:pt idx="54" formatCode="#,##0">
                  <c:v>338997</c:v>
                </c:pt>
                <c:pt idx="55" formatCode="#,##0">
                  <c:v>340854</c:v>
                </c:pt>
                <c:pt idx="56" formatCode="#,##0">
                  <c:v>341848</c:v>
                </c:pt>
                <c:pt idx="57" formatCode="#,##0">
                  <c:v>351670</c:v>
                </c:pt>
                <c:pt idx="58" formatCode="#,##0">
                  <c:v>364155</c:v>
                </c:pt>
                <c:pt idx="59" formatCode="#,##0">
                  <c:v>377584</c:v>
                </c:pt>
                <c:pt idx="60" formatCode="#,##0">
                  <c:v>394742</c:v>
                </c:pt>
                <c:pt idx="61" formatCode="#,##0">
                  <c:v>409686</c:v>
                </c:pt>
                <c:pt idx="62" formatCode="#,##0">
                  <c:v>412518</c:v>
                </c:pt>
                <c:pt idx="63" formatCode="#,##0">
                  <c:v>414813</c:v>
                </c:pt>
                <c:pt idx="64" formatCode="#,##0">
                  <c:v>430724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  <c:max val="7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0.12547941142709895"/>
          <c:h val="0.10690865769438394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Středočeský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Jihomoravský kraj</c:v>
                </c:pt>
                <c:pt idx="7">
                  <c:v>Plzeňský kraj</c:v>
                </c:pt>
                <c:pt idx="8">
                  <c:v>Olomoucký kraj</c:v>
                </c:pt>
                <c:pt idx="9">
                  <c:v>Pardubický kraj</c:v>
                </c:pt>
                <c:pt idx="10">
                  <c:v>Liberecký kraj</c:v>
                </c:pt>
                <c:pt idx="11">
                  <c:v>Karlovarský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48.689959999999999</c:v>
                </c:pt>
                <c:pt idx="1">
                  <c:v>44.04401</c:v>
                </c:pt>
                <c:pt idx="2">
                  <c:v>42.119329999999998</c:v>
                </c:pt>
                <c:pt idx="3">
                  <c:v>41.664349999999999</c:v>
                </c:pt>
                <c:pt idx="4">
                  <c:v>40.450130000000001</c:v>
                </c:pt>
                <c:pt idx="5">
                  <c:v>40.277389999999997</c:v>
                </c:pt>
                <c:pt idx="6">
                  <c:v>40.05574</c:v>
                </c:pt>
                <c:pt idx="7">
                  <c:v>39.920389999999998</c:v>
                </c:pt>
                <c:pt idx="8">
                  <c:v>39.005400000000002</c:v>
                </c:pt>
                <c:pt idx="9">
                  <c:v>38.820500000000003</c:v>
                </c:pt>
                <c:pt idx="10">
                  <c:v>38.254190000000001</c:v>
                </c:pt>
                <c:pt idx="11">
                  <c:v>37.310290000000002</c:v>
                </c:pt>
                <c:pt idx="12">
                  <c:v>36.357080000000003</c:v>
                </c:pt>
                <c:pt idx="13">
                  <c:v>33.015999999999998</c:v>
                </c:pt>
                <c:pt idx="14">
                  <c:v>27.934200000000001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5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List1!$B$2:$BN$2</c:f>
              <c:numCache>
                <c:formatCode>General</c:formatCode>
                <c:ptCount val="65"/>
                <c:pt idx="0">
                  <c:v>26</c:v>
                </c:pt>
                <c:pt idx="1">
                  <c:v>124</c:v>
                </c:pt>
                <c:pt idx="2">
                  <c:v>404</c:v>
                </c:pt>
                <c:pt idx="3">
                  <c:v>585</c:v>
                </c:pt>
                <c:pt idx="4">
                  <c:v>702</c:v>
                </c:pt>
                <c:pt idx="5">
                  <c:v>705</c:v>
                </c:pt>
                <c:pt idx="6">
                  <c:v>717</c:v>
                </c:pt>
                <c:pt idx="7">
                  <c:v>719</c:v>
                </c:pt>
                <c:pt idx="8">
                  <c:v>749</c:v>
                </c:pt>
                <c:pt idx="9">
                  <c:v>790</c:v>
                </c:pt>
                <c:pt idx="10">
                  <c:v>857</c:v>
                </c:pt>
                <c:pt idx="11">
                  <c:v>1256</c:v>
                </c:pt>
                <c:pt idx="12">
                  <c:v>2113</c:v>
                </c:pt>
                <c:pt idx="13">
                  <c:v>2299</c:v>
                </c:pt>
                <c:pt idx="14">
                  <c:v>2407</c:v>
                </c:pt>
                <c:pt idx="15">
                  <c:v>3045</c:v>
                </c:pt>
                <c:pt idx="16">
                  <c:v>4697</c:v>
                </c:pt>
                <c:pt idx="17">
                  <c:v>6385</c:v>
                </c:pt>
                <c:pt idx="18">
                  <c:v>8661</c:v>
                </c:pt>
                <c:pt idx="19">
                  <c:v>10940</c:v>
                </c:pt>
                <c:pt idx="20">
                  <c:v>12442</c:v>
                </c:pt>
                <c:pt idx="21">
                  <c:v>13987</c:v>
                </c:pt>
                <c:pt idx="22">
                  <c:v>18720</c:v>
                </c:pt>
                <c:pt idx="23">
                  <c:v>24343</c:v>
                </c:pt>
                <c:pt idx="24">
                  <c:v>30843</c:v>
                </c:pt>
                <c:pt idx="25">
                  <c:v>39053</c:v>
                </c:pt>
                <c:pt idx="26">
                  <c:v>47920</c:v>
                </c:pt>
                <c:pt idx="27">
                  <c:v>50378</c:v>
                </c:pt>
                <c:pt idx="28">
                  <c:v>52206</c:v>
                </c:pt>
                <c:pt idx="29">
                  <c:v>58345</c:v>
                </c:pt>
                <c:pt idx="30">
                  <c:v>64689</c:v>
                </c:pt>
                <c:pt idx="31">
                  <c:v>70168</c:v>
                </c:pt>
                <c:pt idx="32">
                  <c:v>74801</c:v>
                </c:pt>
                <c:pt idx="33">
                  <c:v>79124</c:v>
                </c:pt>
                <c:pt idx="34">
                  <c:v>79748</c:v>
                </c:pt>
                <c:pt idx="35">
                  <c:v>80404</c:v>
                </c:pt>
                <c:pt idx="36">
                  <c:v>83223</c:v>
                </c:pt>
                <c:pt idx="37">
                  <c:v>86533</c:v>
                </c:pt>
                <c:pt idx="38">
                  <c:v>90104</c:v>
                </c:pt>
                <c:pt idx="39">
                  <c:v>94854</c:v>
                </c:pt>
                <c:pt idx="40">
                  <c:v>99528</c:v>
                </c:pt>
                <c:pt idx="41">
                  <c:v>101301</c:v>
                </c:pt>
                <c:pt idx="42">
                  <c:v>103306</c:v>
                </c:pt>
                <c:pt idx="43">
                  <c:v>109255</c:v>
                </c:pt>
                <c:pt idx="44">
                  <c:v>116742</c:v>
                </c:pt>
                <c:pt idx="45">
                  <c:v>125312</c:v>
                </c:pt>
                <c:pt idx="46">
                  <c:v>136284</c:v>
                </c:pt>
                <c:pt idx="47">
                  <c:v>147436</c:v>
                </c:pt>
                <c:pt idx="48">
                  <c:v>150296</c:v>
                </c:pt>
                <c:pt idx="49">
                  <c:v>152076</c:v>
                </c:pt>
                <c:pt idx="50">
                  <c:v>160792</c:v>
                </c:pt>
                <c:pt idx="51">
                  <c:v>171127</c:v>
                </c:pt>
                <c:pt idx="52">
                  <c:v>181065</c:v>
                </c:pt>
                <c:pt idx="53">
                  <c:v>192568</c:v>
                </c:pt>
                <c:pt idx="54">
                  <c:v>203439</c:v>
                </c:pt>
                <c:pt idx="55">
                  <c:v>205564</c:v>
                </c:pt>
                <c:pt idx="56">
                  <c:v>207163</c:v>
                </c:pt>
                <c:pt idx="57">
                  <c:v>216980</c:v>
                </c:pt>
                <c:pt idx="58">
                  <c:v>228702</c:v>
                </c:pt>
                <c:pt idx="59">
                  <c:v>239632</c:v>
                </c:pt>
                <c:pt idx="60">
                  <c:v>252562</c:v>
                </c:pt>
                <c:pt idx="61">
                  <c:v>263290</c:v>
                </c:pt>
                <c:pt idx="62">
                  <c:v>265485</c:v>
                </c:pt>
                <c:pt idx="63">
                  <c:v>267116</c:v>
                </c:pt>
                <c:pt idx="64">
                  <c:v>275660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CD61"/>
              </a:solidFill>
              <a:round/>
            </a:ln>
            <a:effectLst/>
          </c:spPr>
          <c:marker>
            <c:symbol val="none"/>
          </c:marker>
          <c:cat>
            <c:strRef>
              <c:f>List1!$B$1:$BN$1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List1!$B$3:$BN$3</c:f>
              <c:numCache>
                <c:formatCode>General</c:formatCode>
                <c:ptCount val="65"/>
                <c:pt idx="0">
                  <c:v>1090</c:v>
                </c:pt>
                <c:pt idx="1">
                  <c:v>3087</c:v>
                </c:pt>
                <c:pt idx="2">
                  <c:v>5945</c:v>
                </c:pt>
                <c:pt idx="3">
                  <c:v>8840</c:v>
                </c:pt>
                <c:pt idx="4">
                  <c:v>9824</c:v>
                </c:pt>
                <c:pt idx="5">
                  <c:v>10071</c:v>
                </c:pt>
                <c:pt idx="6">
                  <c:v>11264</c:v>
                </c:pt>
                <c:pt idx="7">
                  <c:v>12136</c:v>
                </c:pt>
                <c:pt idx="8">
                  <c:v>15439</c:v>
                </c:pt>
                <c:pt idx="9">
                  <c:v>19635</c:v>
                </c:pt>
                <c:pt idx="10">
                  <c:v>24927</c:v>
                </c:pt>
                <c:pt idx="11">
                  <c:v>31416</c:v>
                </c:pt>
                <c:pt idx="12">
                  <c:v>38773</c:v>
                </c:pt>
                <c:pt idx="13">
                  <c:v>40086</c:v>
                </c:pt>
                <c:pt idx="14">
                  <c:v>41246</c:v>
                </c:pt>
                <c:pt idx="15">
                  <c:v>48555</c:v>
                </c:pt>
                <c:pt idx="16">
                  <c:v>57148</c:v>
                </c:pt>
                <c:pt idx="17">
                  <c:v>64662</c:v>
                </c:pt>
                <c:pt idx="18">
                  <c:v>72626</c:v>
                </c:pt>
                <c:pt idx="19">
                  <c:v>79564</c:v>
                </c:pt>
                <c:pt idx="20">
                  <c:v>80657</c:v>
                </c:pt>
                <c:pt idx="21">
                  <c:v>81860</c:v>
                </c:pt>
                <c:pt idx="22">
                  <c:v>88623</c:v>
                </c:pt>
                <c:pt idx="23">
                  <c:v>95070</c:v>
                </c:pt>
                <c:pt idx="24">
                  <c:v>101360</c:v>
                </c:pt>
                <c:pt idx="25">
                  <c:v>106920</c:v>
                </c:pt>
                <c:pt idx="26">
                  <c:v>111143</c:v>
                </c:pt>
                <c:pt idx="27">
                  <c:v>112534</c:v>
                </c:pt>
                <c:pt idx="28">
                  <c:v>113793</c:v>
                </c:pt>
                <c:pt idx="29">
                  <c:v>118672</c:v>
                </c:pt>
                <c:pt idx="30">
                  <c:v>124572</c:v>
                </c:pt>
                <c:pt idx="31">
                  <c:v>130610</c:v>
                </c:pt>
                <c:pt idx="32">
                  <c:v>137409</c:v>
                </c:pt>
                <c:pt idx="33">
                  <c:v>144999</c:v>
                </c:pt>
                <c:pt idx="34">
                  <c:v>145754</c:v>
                </c:pt>
                <c:pt idx="35">
                  <c:v>146487</c:v>
                </c:pt>
                <c:pt idx="36">
                  <c:v>153489</c:v>
                </c:pt>
                <c:pt idx="37">
                  <c:v>161655</c:v>
                </c:pt>
                <c:pt idx="38">
                  <c:v>169451</c:v>
                </c:pt>
                <c:pt idx="39">
                  <c:v>177978</c:v>
                </c:pt>
                <c:pt idx="40">
                  <c:v>185378</c:v>
                </c:pt>
                <c:pt idx="41">
                  <c:v>186373</c:v>
                </c:pt>
                <c:pt idx="42">
                  <c:v>187298</c:v>
                </c:pt>
                <c:pt idx="43">
                  <c:v>193582</c:v>
                </c:pt>
                <c:pt idx="44">
                  <c:v>199171</c:v>
                </c:pt>
                <c:pt idx="45">
                  <c:v>204640</c:v>
                </c:pt>
                <c:pt idx="46">
                  <c:v>210365</c:v>
                </c:pt>
                <c:pt idx="47">
                  <c:v>215723</c:v>
                </c:pt>
                <c:pt idx="48">
                  <c:v>216870</c:v>
                </c:pt>
                <c:pt idx="49">
                  <c:v>217395</c:v>
                </c:pt>
                <c:pt idx="50">
                  <c:v>221867</c:v>
                </c:pt>
                <c:pt idx="51">
                  <c:v>225582</c:v>
                </c:pt>
                <c:pt idx="52">
                  <c:v>228928</c:v>
                </c:pt>
                <c:pt idx="53">
                  <c:v>232634</c:v>
                </c:pt>
                <c:pt idx="54">
                  <c:v>236692</c:v>
                </c:pt>
                <c:pt idx="55">
                  <c:v>237320</c:v>
                </c:pt>
                <c:pt idx="56">
                  <c:v>237585</c:v>
                </c:pt>
                <c:pt idx="57">
                  <c:v>240640</c:v>
                </c:pt>
                <c:pt idx="58">
                  <c:v>244799</c:v>
                </c:pt>
                <c:pt idx="59">
                  <c:v>248799</c:v>
                </c:pt>
                <c:pt idx="60">
                  <c:v>253571</c:v>
                </c:pt>
                <c:pt idx="61">
                  <c:v>257851</c:v>
                </c:pt>
                <c:pt idx="62">
                  <c:v>258248</c:v>
                </c:pt>
                <c:pt idx="63">
                  <c:v>258547</c:v>
                </c:pt>
                <c:pt idx="64">
                  <c:v>261795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List1!$B$4:$BN$4</c:f>
              <c:numCache>
                <c:formatCode>General</c:formatCode>
                <c:ptCount val="65"/>
                <c:pt idx="0">
                  <c:v>10</c:v>
                </c:pt>
                <c:pt idx="1">
                  <c:v>86</c:v>
                </c:pt>
                <c:pt idx="2">
                  <c:v>398</c:v>
                </c:pt>
                <c:pt idx="3">
                  <c:v>681</c:v>
                </c:pt>
                <c:pt idx="4">
                  <c:v>875</c:v>
                </c:pt>
                <c:pt idx="5">
                  <c:v>879</c:v>
                </c:pt>
                <c:pt idx="6">
                  <c:v>879</c:v>
                </c:pt>
                <c:pt idx="7">
                  <c:v>881</c:v>
                </c:pt>
                <c:pt idx="8">
                  <c:v>884</c:v>
                </c:pt>
                <c:pt idx="9">
                  <c:v>896</c:v>
                </c:pt>
                <c:pt idx="10">
                  <c:v>951</c:v>
                </c:pt>
                <c:pt idx="11">
                  <c:v>1567</c:v>
                </c:pt>
                <c:pt idx="12">
                  <c:v>3156</c:v>
                </c:pt>
                <c:pt idx="13">
                  <c:v>3458</c:v>
                </c:pt>
                <c:pt idx="14">
                  <c:v>3538</c:v>
                </c:pt>
                <c:pt idx="15">
                  <c:v>4460</c:v>
                </c:pt>
                <c:pt idx="16">
                  <c:v>6405</c:v>
                </c:pt>
                <c:pt idx="17">
                  <c:v>9276</c:v>
                </c:pt>
                <c:pt idx="18">
                  <c:v>13289</c:v>
                </c:pt>
                <c:pt idx="19">
                  <c:v>17133</c:v>
                </c:pt>
                <c:pt idx="20">
                  <c:v>17751</c:v>
                </c:pt>
                <c:pt idx="21">
                  <c:v>17849</c:v>
                </c:pt>
                <c:pt idx="22">
                  <c:v>20555</c:v>
                </c:pt>
                <c:pt idx="23">
                  <c:v>24038</c:v>
                </c:pt>
                <c:pt idx="24">
                  <c:v>27960</c:v>
                </c:pt>
                <c:pt idx="25">
                  <c:v>31622</c:v>
                </c:pt>
                <c:pt idx="26">
                  <c:v>34610</c:v>
                </c:pt>
                <c:pt idx="27">
                  <c:v>35208</c:v>
                </c:pt>
                <c:pt idx="28">
                  <c:v>35333</c:v>
                </c:pt>
                <c:pt idx="29">
                  <c:v>37246</c:v>
                </c:pt>
                <c:pt idx="30">
                  <c:v>39900</c:v>
                </c:pt>
                <c:pt idx="31">
                  <c:v>42338</c:v>
                </c:pt>
                <c:pt idx="32">
                  <c:v>44137</c:v>
                </c:pt>
                <c:pt idx="33">
                  <c:v>45980</c:v>
                </c:pt>
                <c:pt idx="34">
                  <c:v>46158</c:v>
                </c:pt>
                <c:pt idx="35">
                  <c:v>46223</c:v>
                </c:pt>
                <c:pt idx="36">
                  <c:v>47495</c:v>
                </c:pt>
                <c:pt idx="37">
                  <c:v>49148</c:v>
                </c:pt>
                <c:pt idx="38">
                  <c:v>51270</c:v>
                </c:pt>
                <c:pt idx="39">
                  <c:v>54587</c:v>
                </c:pt>
                <c:pt idx="40">
                  <c:v>57536</c:v>
                </c:pt>
                <c:pt idx="41">
                  <c:v>57578</c:v>
                </c:pt>
                <c:pt idx="42">
                  <c:v>57613</c:v>
                </c:pt>
                <c:pt idx="43">
                  <c:v>60309</c:v>
                </c:pt>
                <c:pt idx="44">
                  <c:v>64053</c:v>
                </c:pt>
                <c:pt idx="45">
                  <c:v>68837</c:v>
                </c:pt>
                <c:pt idx="46">
                  <c:v>74205</c:v>
                </c:pt>
                <c:pt idx="47">
                  <c:v>78970</c:v>
                </c:pt>
                <c:pt idx="48">
                  <c:v>79641</c:v>
                </c:pt>
                <c:pt idx="49">
                  <c:v>79771</c:v>
                </c:pt>
                <c:pt idx="50">
                  <c:v>82040</c:v>
                </c:pt>
                <c:pt idx="51">
                  <c:v>86030</c:v>
                </c:pt>
                <c:pt idx="52">
                  <c:v>90635</c:v>
                </c:pt>
                <c:pt idx="53">
                  <c:v>95042</c:v>
                </c:pt>
                <c:pt idx="54">
                  <c:v>98668</c:v>
                </c:pt>
                <c:pt idx="55">
                  <c:v>98831</c:v>
                </c:pt>
                <c:pt idx="56">
                  <c:v>98834</c:v>
                </c:pt>
                <c:pt idx="57">
                  <c:v>101321</c:v>
                </c:pt>
                <c:pt idx="58">
                  <c:v>104201</c:v>
                </c:pt>
                <c:pt idx="59">
                  <c:v>107368</c:v>
                </c:pt>
                <c:pt idx="60">
                  <c:v>111325</c:v>
                </c:pt>
                <c:pt idx="61">
                  <c:v>114469</c:v>
                </c:pt>
                <c:pt idx="62">
                  <c:v>114617</c:v>
                </c:pt>
                <c:pt idx="63">
                  <c:v>114719</c:v>
                </c:pt>
                <c:pt idx="64">
                  <c:v>115910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List1!$B$1:$BN$1</c:f>
              <c:strCache>
                <c:ptCount val="6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</c:strCache>
            </c:strRef>
          </c:cat>
          <c:val>
            <c:numRef>
              <c:f>List1!$B$5:$BN$5</c:f>
              <c:numCache>
                <c:formatCode>General</c:formatCode>
                <c:ptCount val="65"/>
                <c:pt idx="0">
                  <c:v>149</c:v>
                </c:pt>
                <c:pt idx="1">
                  <c:v>336</c:v>
                </c:pt>
                <c:pt idx="2">
                  <c:v>589</c:v>
                </c:pt>
                <c:pt idx="3">
                  <c:v>866</c:v>
                </c:pt>
                <c:pt idx="4">
                  <c:v>982</c:v>
                </c:pt>
                <c:pt idx="5">
                  <c:v>992</c:v>
                </c:pt>
                <c:pt idx="6">
                  <c:v>1051</c:v>
                </c:pt>
                <c:pt idx="7">
                  <c:v>1092</c:v>
                </c:pt>
                <c:pt idx="8">
                  <c:v>1339</c:v>
                </c:pt>
                <c:pt idx="9">
                  <c:v>1620</c:v>
                </c:pt>
                <c:pt idx="10">
                  <c:v>2055</c:v>
                </c:pt>
                <c:pt idx="11">
                  <c:v>2855</c:v>
                </c:pt>
                <c:pt idx="12">
                  <c:v>3799</c:v>
                </c:pt>
                <c:pt idx="13">
                  <c:v>4147</c:v>
                </c:pt>
                <c:pt idx="14">
                  <c:v>4561</c:v>
                </c:pt>
                <c:pt idx="15">
                  <c:v>5962</c:v>
                </c:pt>
                <c:pt idx="16">
                  <c:v>8266</c:v>
                </c:pt>
                <c:pt idx="17">
                  <c:v>10894</c:v>
                </c:pt>
                <c:pt idx="18">
                  <c:v>13484</c:v>
                </c:pt>
                <c:pt idx="19">
                  <c:v>15830</c:v>
                </c:pt>
                <c:pt idx="20">
                  <c:v>16296</c:v>
                </c:pt>
                <c:pt idx="21">
                  <c:v>16603</c:v>
                </c:pt>
                <c:pt idx="22">
                  <c:v>17726</c:v>
                </c:pt>
                <c:pt idx="23">
                  <c:v>18674</c:v>
                </c:pt>
                <c:pt idx="24">
                  <c:v>19719</c:v>
                </c:pt>
                <c:pt idx="25">
                  <c:v>20703</c:v>
                </c:pt>
                <c:pt idx="26">
                  <c:v>21431</c:v>
                </c:pt>
                <c:pt idx="27">
                  <c:v>21550</c:v>
                </c:pt>
                <c:pt idx="28">
                  <c:v>21689</c:v>
                </c:pt>
                <c:pt idx="29">
                  <c:v>22125</c:v>
                </c:pt>
                <c:pt idx="30">
                  <c:v>22610</c:v>
                </c:pt>
                <c:pt idx="31">
                  <c:v>23097</c:v>
                </c:pt>
                <c:pt idx="32">
                  <c:v>23709</c:v>
                </c:pt>
                <c:pt idx="33">
                  <c:v>24597</c:v>
                </c:pt>
                <c:pt idx="34">
                  <c:v>24874</c:v>
                </c:pt>
                <c:pt idx="35">
                  <c:v>25287</c:v>
                </c:pt>
                <c:pt idx="36">
                  <c:v>26429</c:v>
                </c:pt>
                <c:pt idx="37">
                  <c:v>28330</c:v>
                </c:pt>
                <c:pt idx="38">
                  <c:v>30792</c:v>
                </c:pt>
                <c:pt idx="39">
                  <c:v>33416</c:v>
                </c:pt>
                <c:pt idx="40">
                  <c:v>35580</c:v>
                </c:pt>
                <c:pt idx="41">
                  <c:v>35964</c:v>
                </c:pt>
                <c:pt idx="42">
                  <c:v>36218</c:v>
                </c:pt>
                <c:pt idx="43">
                  <c:v>37449</c:v>
                </c:pt>
                <c:pt idx="44">
                  <c:v>38803</c:v>
                </c:pt>
                <c:pt idx="45">
                  <c:v>40335</c:v>
                </c:pt>
                <c:pt idx="46">
                  <c:v>42128</c:v>
                </c:pt>
                <c:pt idx="47">
                  <c:v>43424</c:v>
                </c:pt>
                <c:pt idx="48">
                  <c:v>43650</c:v>
                </c:pt>
                <c:pt idx="49">
                  <c:v>43766</c:v>
                </c:pt>
                <c:pt idx="50">
                  <c:v>44652</c:v>
                </c:pt>
                <c:pt idx="51">
                  <c:v>45453</c:v>
                </c:pt>
                <c:pt idx="52">
                  <c:v>46750</c:v>
                </c:pt>
                <c:pt idx="53">
                  <c:v>48234</c:v>
                </c:pt>
                <c:pt idx="54">
                  <c:v>49664</c:v>
                </c:pt>
                <c:pt idx="55">
                  <c:v>49909</c:v>
                </c:pt>
                <c:pt idx="56">
                  <c:v>50056</c:v>
                </c:pt>
                <c:pt idx="57">
                  <c:v>51421</c:v>
                </c:pt>
                <c:pt idx="58">
                  <c:v>52993</c:v>
                </c:pt>
                <c:pt idx="59">
                  <c:v>55109</c:v>
                </c:pt>
                <c:pt idx="60">
                  <c:v>57261</c:v>
                </c:pt>
                <c:pt idx="61">
                  <c:v>59913</c:v>
                </c:pt>
                <c:pt idx="62">
                  <c:v>60605</c:v>
                </c:pt>
                <c:pt idx="63">
                  <c:v>61434</c:v>
                </c:pt>
                <c:pt idx="64">
                  <c:v>67779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3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975002744348294"/>
          <c:y val="0.17037009667659694"/>
          <c:w val="0.21430622391825438"/>
          <c:h val="0.584113549388836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Plzeňský kraj</c:v>
                </c:pt>
                <c:pt idx="3">
                  <c:v>Jihomoravský kraj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ČR</c:v>
                </c:pt>
                <c:pt idx="7">
                  <c:v>Královéhradecký kraj</c:v>
                </c:pt>
                <c:pt idx="8">
                  <c:v>Olomoucký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Zlínský kraj</c:v>
                </c:pt>
                <c:pt idx="13">
                  <c:v>Liberecký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72.791243158717748</c:v>
                </c:pt>
                <c:pt idx="1">
                  <c:v>70.973128890238343</c:v>
                </c:pt>
                <c:pt idx="2">
                  <c:v>69.836803601575696</c:v>
                </c:pt>
                <c:pt idx="3">
                  <c:v>68.94205958245368</c:v>
                </c:pt>
                <c:pt idx="4">
                  <c:v>68.655332302936628</c:v>
                </c:pt>
                <c:pt idx="5">
                  <c:v>68.502754131196795</c:v>
                </c:pt>
                <c:pt idx="6">
                  <c:v>67.95521361105898</c:v>
                </c:pt>
                <c:pt idx="7">
                  <c:v>67.905759162303667</c:v>
                </c:pt>
                <c:pt idx="8">
                  <c:v>67.903525046382185</c:v>
                </c:pt>
                <c:pt idx="9">
                  <c:v>67.839687194525894</c:v>
                </c:pt>
                <c:pt idx="10">
                  <c:v>67.31488406881077</c:v>
                </c:pt>
                <c:pt idx="11">
                  <c:v>67.144906743185089</c:v>
                </c:pt>
                <c:pt idx="12">
                  <c:v>66.375252185608616</c:v>
                </c:pt>
                <c:pt idx="13">
                  <c:v>66.180048661800484</c:v>
                </c:pt>
                <c:pt idx="14">
                  <c:v>61.469581248353968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Karlovarský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Královéhradecký kraj</c:v>
                </c:pt>
                <c:pt idx="8">
                  <c:v>Jihočeský kraj</c:v>
                </c:pt>
                <c:pt idx="9">
                  <c:v>Plzeňský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Zlínský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57.363542739443872</c:v>
                </c:pt>
                <c:pt idx="1">
                  <c:v>55.702394233244654</c:v>
                </c:pt>
                <c:pt idx="2">
                  <c:v>54.944237918215613</c:v>
                </c:pt>
                <c:pt idx="3">
                  <c:v>54.110078627591143</c:v>
                </c:pt>
                <c:pt idx="4">
                  <c:v>52.739258922482378</c:v>
                </c:pt>
                <c:pt idx="5">
                  <c:v>50.803475776693254</c:v>
                </c:pt>
                <c:pt idx="6">
                  <c:v>50.303057922799979</c:v>
                </c:pt>
                <c:pt idx="7">
                  <c:v>50.039380414807034</c:v>
                </c:pt>
                <c:pt idx="8">
                  <c:v>49.904293136450647</c:v>
                </c:pt>
                <c:pt idx="9">
                  <c:v>49.336793540945791</c:v>
                </c:pt>
                <c:pt idx="10">
                  <c:v>46.264262053735742</c:v>
                </c:pt>
                <c:pt idx="11">
                  <c:v>45.99202031193326</c:v>
                </c:pt>
                <c:pt idx="12">
                  <c:v>44.660433070866141</c:v>
                </c:pt>
                <c:pt idx="13">
                  <c:v>43.201856148491878</c:v>
                </c:pt>
                <c:pt idx="14">
                  <c:v>43.130118289353959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2150</c:v>
                </c:pt>
                <c:pt idx="1">
                  <c:v>2823</c:v>
                </c:pt>
                <c:pt idx="2">
                  <c:v>2999</c:v>
                </c:pt>
                <c:pt idx="3">
                  <c:v>3034</c:v>
                </c:pt>
                <c:pt idx="4">
                  <c:v>2953</c:v>
                </c:pt>
                <c:pt idx="5">
                  <c:v>3317</c:v>
                </c:pt>
                <c:pt idx="6">
                  <c:v>2611</c:v>
                </c:pt>
                <c:pt idx="7">
                  <c:v>3128</c:v>
                </c:pt>
                <c:pt idx="8">
                  <c:v>3603</c:v>
                </c:pt>
                <c:pt idx="9">
                  <c:v>1915</c:v>
                </c:pt>
                <c:pt idx="10">
                  <c:v>885</c:v>
                </c:pt>
                <c:pt idx="11">
                  <c:v>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463</c:v>
                </c:pt>
                <c:pt idx="1">
                  <c:v>711</c:v>
                </c:pt>
                <c:pt idx="2">
                  <c:v>719</c:v>
                </c:pt>
                <c:pt idx="3">
                  <c:v>622</c:v>
                </c:pt>
                <c:pt idx="4">
                  <c:v>613</c:v>
                </c:pt>
                <c:pt idx="5">
                  <c:v>756</c:v>
                </c:pt>
                <c:pt idx="6">
                  <c:v>582</c:v>
                </c:pt>
                <c:pt idx="7">
                  <c:v>705</c:v>
                </c:pt>
                <c:pt idx="8">
                  <c:v>978</c:v>
                </c:pt>
                <c:pt idx="9">
                  <c:v>517</c:v>
                </c:pt>
                <c:pt idx="10">
                  <c:v>254</c:v>
                </c:pt>
                <c:pt idx="11">
                  <c:v>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3307</c:v>
                </c:pt>
                <c:pt idx="1">
                  <c:v>5715</c:v>
                </c:pt>
                <c:pt idx="2">
                  <c:v>5128</c:v>
                </c:pt>
                <c:pt idx="3">
                  <c:v>3158</c:v>
                </c:pt>
                <c:pt idx="4">
                  <c:v>2717</c:v>
                </c:pt>
                <c:pt idx="5">
                  <c:v>3093</c:v>
                </c:pt>
                <c:pt idx="6">
                  <c:v>2028</c:v>
                </c:pt>
                <c:pt idx="7">
                  <c:v>2098</c:v>
                </c:pt>
                <c:pt idx="8">
                  <c:v>3265</c:v>
                </c:pt>
                <c:pt idx="9">
                  <c:v>2195</c:v>
                </c:pt>
                <c:pt idx="10">
                  <c:v>1531</c:v>
                </c:pt>
                <c:pt idx="11">
                  <c:v>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1154</c:v>
                </c:pt>
                <c:pt idx="1">
                  <c:v>1803</c:v>
                </c:pt>
                <c:pt idx="2">
                  <c:v>2240</c:v>
                </c:pt>
                <c:pt idx="3">
                  <c:v>3955</c:v>
                </c:pt>
                <c:pt idx="4">
                  <c:v>5875</c:v>
                </c:pt>
                <c:pt idx="5">
                  <c:v>8743</c:v>
                </c:pt>
                <c:pt idx="6">
                  <c:v>5998</c:v>
                </c:pt>
                <c:pt idx="7">
                  <c:v>5562</c:v>
                </c:pt>
                <c:pt idx="8">
                  <c:v>4125</c:v>
                </c:pt>
                <c:pt idx="9">
                  <c:v>1951</c:v>
                </c:pt>
                <c:pt idx="10">
                  <c:v>605</c:v>
                </c:pt>
                <c:pt idx="11">
                  <c:v>186</c:v>
                </c:pt>
                <c:pt idx="1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374</c:v>
                </c:pt>
                <c:pt idx="1">
                  <c:v>546</c:v>
                </c:pt>
                <c:pt idx="2">
                  <c:v>697</c:v>
                </c:pt>
                <c:pt idx="3">
                  <c:v>1200</c:v>
                </c:pt>
                <c:pt idx="4">
                  <c:v>1704</c:v>
                </c:pt>
                <c:pt idx="5">
                  <c:v>2343</c:v>
                </c:pt>
                <c:pt idx="6">
                  <c:v>1639</c:v>
                </c:pt>
                <c:pt idx="7">
                  <c:v>1638</c:v>
                </c:pt>
                <c:pt idx="8">
                  <c:v>1239</c:v>
                </c:pt>
                <c:pt idx="9">
                  <c:v>625</c:v>
                </c:pt>
                <c:pt idx="10">
                  <c:v>218</c:v>
                </c:pt>
                <c:pt idx="11">
                  <c:v>84</c:v>
                </c:pt>
                <c:pt idx="1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5576</c:v>
                </c:pt>
                <c:pt idx="1">
                  <c:v>7638</c:v>
                </c:pt>
                <c:pt idx="2">
                  <c:v>9670</c:v>
                </c:pt>
                <c:pt idx="3">
                  <c:v>10031</c:v>
                </c:pt>
                <c:pt idx="4">
                  <c:v>9249</c:v>
                </c:pt>
                <c:pt idx="5">
                  <c:v>11584</c:v>
                </c:pt>
                <c:pt idx="6">
                  <c:v>7646</c:v>
                </c:pt>
                <c:pt idx="7">
                  <c:v>6856</c:v>
                </c:pt>
                <c:pt idx="8">
                  <c:v>7282</c:v>
                </c:pt>
                <c:pt idx="9">
                  <c:v>8236</c:v>
                </c:pt>
                <c:pt idx="10">
                  <c:v>3868</c:v>
                </c:pt>
                <c:pt idx="11">
                  <c:v>908</c:v>
                </c:pt>
                <c:pt idx="12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1107</c:v>
                </c:pt>
                <c:pt idx="1">
                  <c:v>2165</c:v>
                </c:pt>
                <c:pt idx="2">
                  <c:v>1900</c:v>
                </c:pt>
                <c:pt idx="3">
                  <c:v>2450</c:v>
                </c:pt>
                <c:pt idx="4">
                  <c:v>3766</c:v>
                </c:pt>
                <c:pt idx="5">
                  <c:v>4362</c:v>
                </c:pt>
                <c:pt idx="6">
                  <c:v>3525</c:v>
                </c:pt>
                <c:pt idx="7">
                  <c:v>3151</c:v>
                </c:pt>
                <c:pt idx="8">
                  <c:v>2055</c:v>
                </c:pt>
                <c:pt idx="9">
                  <c:v>983</c:v>
                </c:pt>
                <c:pt idx="10">
                  <c:v>362</c:v>
                </c:pt>
                <c:pt idx="11">
                  <c:v>105</c:v>
                </c:pt>
                <c:pt idx="1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431</c:v>
                </c:pt>
                <c:pt idx="1">
                  <c:v>1050</c:v>
                </c:pt>
                <c:pt idx="2">
                  <c:v>960</c:v>
                </c:pt>
                <c:pt idx="3">
                  <c:v>1242</c:v>
                </c:pt>
                <c:pt idx="4">
                  <c:v>1598</c:v>
                </c:pt>
                <c:pt idx="5">
                  <c:v>1761</c:v>
                </c:pt>
                <c:pt idx="6">
                  <c:v>1456</c:v>
                </c:pt>
                <c:pt idx="7">
                  <c:v>1265</c:v>
                </c:pt>
                <c:pt idx="8">
                  <c:v>876</c:v>
                </c:pt>
                <c:pt idx="9">
                  <c:v>497</c:v>
                </c:pt>
                <c:pt idx="10">
                  <c:v>212</c:v>
                </c:pt>
                <c:pt idx="11">
                  <c:v>70</c:v>
                </c:pt>
                <c:pt idx="1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7790</c:v>
                </c:pt>
                <c:pt idx="1">
                  <c:v>12217</c:v>
                </c:pt>
                <c:pt idx="2">
                  <c:v>12785</c:v>
                </c:pt>
                <c:pt idx="3">
                  <c:v>10813</c:v>
                </c:pt>
                <c:pt idx="4">
                  <c:v>10129</c:v>
                </c:pt>
                <c:pt idx="5">
                  <c:v>10377</c:v>
                </c:pt>
                <c:pt idx="6">
                  <c:v>7509</c:v>
                </c:pt>
                <c:pt idx="7">
                  <c:v>6134</c:v>
                </c:pt>
                <c:pt idx="8">
                  <c:v>5286</c:v>
                </c:pt>
                <c:pt idx="9">
                  <c:v>4910</c:v>
                </c:pt>
                <c:pt idx="10">
                  <c:v>2634</c:v>
                </c:pt>
                <c:pt idx="11">
                  <c:v>680</c:v>
                </c:pt>
                <c:pt idx="12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02.03.2021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3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2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788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788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30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17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61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6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43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96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2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452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5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1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54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51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2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0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92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3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5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1. 3.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Týdenní 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přičemž stále částečně 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dominuje Praha. To je částečně dáno i tím, že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Praze je očkováno velké množství osob s bydlištěm v jiných regionech (zejména v STČ)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69 %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2,5 % obyvatelé Ústeckého kraje a 1,3 %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8 %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(36 %), Pardubického kraje (20 %), Ústeckého kraje (16 %), </a:t>
            </a:r>
            <a:r>
              <a:rPr lang="cs-CZ" sz="2400" dirty="0">
                <a:solidFill>
                  <a:srgbClr val="000000"/>
                </a:solidFill>
              </a:rPr>
              <a:t>Kraje Vysočina (14 %)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lang="cs-CZ" sz="2400" dirty="0">
                <a:solidFill>
                  <a:srgbClr val="000000"/>
                </a:solidFill>
              </a:rPr>
              <a:t>Libereckého kraje (13 %).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1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399990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/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&lt;</a:t>
            </a:r>
            <a:r>
              <a:rPr lang="en-US" sz="1600" dirty="0"/>
              <a:t> </a:t>
            </a:r>
            <a:r>
              <a:rPr lang="cs-CZ" sz="1600" dirty="0"/>
              <a:t>30,</a:t>
            </a:r>
            <a:r>
              <a:rPr lang="en-US" sz="1600" dirty="0"/>
              <a:t>00</a:t>
            </a:r>
            <a:endParaRPr lang="cs-CZ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30,00–39,99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40,00–44,99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&gt;</a:t>
            </a:r>
            <a:r>
              <a:rPr lang="cs-CZ" sz="1600" dirty="0"/>
              <a:t>=</a:t>
            </a:r>
            <a:r>
              <a:rPr lang="en-US" sz="1600" dirty="0"/>
              <a:t> </a:t>
            </a:r>
            <a:r>
              <a:rPr lang="cs-CZ" sz="1600" dirty="0"/>
              <a:t>45,0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73784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430 724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724525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unikátních osob (nikoli dávek)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507896" y="6516521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>
                <a:solidFill>
                  <a:srgbClr val="000000"/>
                </a:solidFill>
              </a:rPr>
              <a:t>Bydliště není uvedeno u 4 958 osob z počáteční fáze vakcinace</a:t>
            </a:r>
          </a:p>
        </p:txBody>
      </p:sp>
    </p:spTree>
    <p:extLst>
      <p:ext uri="{BB962C8B-B14F-4D97-AF65-F5344CB8AC3E}">
        <p14:creationId xmlns:p14="http://schemas.microsoft.com/office/powerpoint/2010/main" val="172867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355489C-8673-4E26-B2B4-39B4C637D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89311"/>
              </p:ext>
            </p:extLst>
          </p:nvPr>
        </p:nvGraphicFramePr>
        <p:xfrm>
          <a:off x="2365016" y="1277143"/>
          <a:ext cx="9502620" cy="5226600"/>
        </p:xfrm>
        <a:graphic>
          <a:graphicData uri="http://schemas.openxmlformats.org/drawingml/2006/table">
            <a:tbl>
              <a:tblPr/>
              <a:tblGrid>
                <a:gridCol w="633508">
                  <a:extLst>
                    <a:ext uri="{9D8B030D-6E8A-4147-A177-3AD203B41FA5}">
                      <a16:colId xmlns:a16="http://schemas.microsoft.com/office/drawing/2014/main" val="3729985203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335506496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4245959705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3563022299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552147535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707905256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837639028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536863395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770896341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4276154402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377199676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3709870577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091315744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255211134"/>
                    </a:ext>
                  </a:extLst>
                </a:gridCol>
                <a:gridCol w="633508">
                  <a:extLst>
                    <a:ext uri="{9D8B030D-6E8A-4147-A177-3AD203B41FA5}">
                      <a16:colId xmlns:a16="http://schemas.microsoft.com/office/drawing/2014/main" val="2253046481"/>
                    </a:ext>
                  </a:extLst>
                </a:gridCol>
              </a:tblGrid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44329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98862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755235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61705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833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11701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7967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406016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48270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5320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25847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71203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905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39106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740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70452"/>
              </p:ext>
            </p:extLst>
          </p:nvPr>
        </p:nvGraphicFramePr>
        <p:xfrm>
          <a:off x="143088" y="696869"/>
          <a:ext cx="11724543" cy="580687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103 963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85 976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66 695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11 814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68F26DE-A09F-465F-A5DF-3044068DC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42816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229387394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60120515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88327773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7215124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20678008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66926464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81875169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53927620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52367103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288213822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74402219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81179897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67673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805867933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65672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58894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9891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48449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20399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3862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3965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9122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5536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2046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7155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71556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4437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20318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9076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9342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8547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103 963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67 432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4667" y="777104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03461" y="1880559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2724120"/>
            <a:ext cx="11403983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</a:t>
            </a:r>
            <a:r>
              <a:rPr lang="cs-CZ" sz="2800" b="1" dirty="0">
                <a:solidFill>
                  <a:srgbClr val="FFFFFF"/>
                </a:solidFill>
              </a:rPr>
              <a:t>(38,8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celku), </a:t>
            </a:r>
            <a:r>
              <a:rPr lang="cs-CZ" sz="2800" b="1" dirty="0">
                <a:solidFill>
                  <a:srgbClr val="FFFFFF"/>
                </a:solidFill>
              </a:rPr>
              <a:t>klienti a pracovníci sociálních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služeb </a:t>
            </a:r>
            <a:r>
              <a:rPr lang="cs-CZ" sz="2800" b="1" dirty="0">
                <a:solidFill>
                  <a:srgbClr val="FFFFFF"/>
                </a:solidFill>
              </a:rPr>
              <a:t>(17,2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%), </a:t>
            </a:r>
            <a:r>
              <a:rPr lang="cs-CZ" sz="2800" b="1" dirty="0">
                <a:solidFill>
                  <a:srgbClr val="FFFFFF"/>
                </a:solidFill>
              </a:rPr>
              <a:t>pracovníci kritické infrastruktury (2,0 %), pracovníci ve školství (0,4 %), senioři 70-79 let (2,2 %) a senioři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</a:t>
            </a:r>
            <a:r>
              <a:rPr lang="cs-CZ" sz="2800" b="1" dirty="0">
                <a:solidFill>
                  <a:srgbClr val="FFFFFF"/>
                </a:solidFill>
              </a:rPr>
              <a:t>(33,9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390575" y="5904162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746457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Zbývajících cca 5,5 % osob středního až velmi mladého věku </a:t>
            </a:r>
            <a:r>
              <a:rPr lang="cs-CZ" sz="2000" i="1" dirty="0">
                <a:solidFill>
                  <a:srgbClr val="000000"/>
                </a:solidFill>
              </a:rPr>
              <a:t>(</a:t>
            </a:r>
            <a:r>
              <a:rPr lang="pl-PL" sz="2000" i="1" dirty="0">
                <a:solidFill>
                  <a:srgbClr val="000000"/>
                </a:solidFill>
              </a:rPr>
              <a:t>21 831 osob / 36 392 vakcinací 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6122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4D612814-7623-458A-82D0-65DCE5532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22361"/>
              </p:ext>
            </p:extLst>
          </p:nvPr>
        </p:nvGraphicFramePr>
        <p:xfrm>
          <a:off x="2616198" y="1758156"/>
          <a:ext cx="9345664" cy="4426860"/>
        </p:xfrm>
        <a:graphic>
          <a:graphicData uri="http://schemas.openxmlformats.org/drawingml/2006/table">
            <a:tbl>
              <a:tblPr/>
              <a:tblGrid>
                <a:gridCol w="1168208">
                  <a:extLst>
                    <a:ext uri="{9D8B030D-6E8A-4147-A177-3AD203B41FA5}">
                      <a16:colId xmlns:a16="http://schemas.microsoft.com/office/drawing/2014/main" val="3782710335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2669395386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2895816430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1804620786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1204508309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950042553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1702674871"/>
                    </a:ext>
                  </a:extLst>
                </a:gridCol>
                <a:gridCol w="1168208">
                  <a:extLst>
                    <a:ext uri="{9D8B030D-6E8A-4147-A177-3AD203B41FA5}">
                      <a16:colId xmlns:a16="http://schemas.microsoft.com/office/drawing/2014/main" val="1880853269"/>
                    </a:ext>
                  </a:extLst>
                </a:gridCol>
              </a:tblGrid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5545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73755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85573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24601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902301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204472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65153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84398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710809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254581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392341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37769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2794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60254"/>
                  </a:ext>
                </a:extLst>
              </a:tr>
              <a:tr h="29512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05318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63740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24 781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32 253 (21,3 %)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10 939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5 532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63 030 (41,6 %)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11 662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14 208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11 580 (17,9 %)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14 263 (22,0 %)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841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1 393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17 853 (27,6 %)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4 403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8 078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5 850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10 898 (25,4 %)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15 456 (36,0 %)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 (3,9 %)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4 921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12 602 (34,9 %)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5 900 (16,3 %)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456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10 502 (29,0 %)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3 368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3 281 (20,5 %)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2 672 (16,7 %)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580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4 540 (28,4 %)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1 296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9 517 (30,5 %)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6 485 (20,8 %)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4 858 (15,6 %)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7 520 (24,1 %)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1 732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4 645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4 163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4 505 (19,3 %)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6 163 (26,4 %)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2 755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7 497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5 776 (15,8 %)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6 006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1 382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11 895 (32,4 %)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3 663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5 698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2 188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12 028 (47,1 %)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5 826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5 882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6 251 (22,5 %)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8 060 (29,0 %)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1 033 (3,7 %)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19 622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10 990 (14,0 %)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16 250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6 422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1 361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20 452 (26,1 %)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2 897 (3,7 %)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7 764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5 807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7 957 (19,9 %)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16 877 (42,3 %)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847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5 294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7 485 (23,1 %)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8 480 (26,2 %)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9 579 (29,6 %)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14 287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9 824 (14,6 %)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14 743 (21,9 %)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366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24 601 (36,5 %)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3 039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135 506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126 289 (18,7 %)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115 910 (17,2 %)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13 426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2 733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14 425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228 556 (33,9 %)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37 195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1. 3.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94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4B694BF-0671-4D12-AA9E-8E020C193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26783"/>
              </p:ext>
            </p:extLst>
          </p:nvPr>
        </p:nvGraphicFramePr>
        <p:xfrm>
          <a:off x="2609110" y="1762918"/>
          <a:ext cx="9352752" cy="4422105"/>
        </p:xfrm>
        <a:graphic>
          <a:graphicData uri="http://schemas.openxmlformats.org/drawingml/2006/table">
            <a:tbl>
              <a:tblPr/>
              <a:tblGrid>
                <a:gridCol w="1169094">
                  <a:extLst>
                    <a:ext uri="{9D8B030D-6E8A-4147-A177-3AD203B41FA5}">
                      <a16:colId xmlns:a16="http://schemas.microsoft.com/office/drawing/2014/main" val="410465018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1678470832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3035594951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4294387203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2256008804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4196196648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3808670261"/>
                    </a:ext>
                  </a:extLst>
                </a:gridCol>
                <a:gridCol w="1169094">
                  <a:extLst>
                    <a:ext uri="{9D8B030D-6E8A-4147-A177-3AD203B41FA5}">
                      <a16:colId xmlns:a16="http://schemas.microsoft.com/office/drawing/2014/main" val="729625793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4597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9159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81635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2841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80242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34784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7083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73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78566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96570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3015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565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32520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60991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2737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osoby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1.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17C36A-E941-43B0-827A-3E8272DBA669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A7D3A55-661F-46A9-BC73-D0305E895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0396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13 218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19 186 (21,7 %)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6 429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2 393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3 354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36 228 (41,0 %)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7 411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7 578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6 818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10 067 (21,9 %)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841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16 281 (35,4 %)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3 035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4 363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3 890 (13,9 %)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6 430 (23,0 %)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11 839 (42,3 %)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932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2 780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7 375 (32,1 %)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3 570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7 531 (32,8 %)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1 905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2 039 (18,6 %)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 (16,2 %)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3 720 (34,0 %)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996 (9,1 %)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5 173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4 384 (20,3 %)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4 072 (18,9 %)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5 841 (27,1 %)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2 612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2 373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2 824 (17,3 %)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5 384 (33,0 %)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2 103 (12,9 %)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4 158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3 439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4 120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8 774 (36,0 %)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2 438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3 027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2 837 (15,9 %)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2 131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8 621 (48,5 %)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3 897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3 787 (19,7 %)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7 052 (36,6 %)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804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10 439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6 477 (13,3 %)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9 930 (20,4 %)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3 362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15 241 (31,3 %)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1 872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4 174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3 728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4 761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11 271 (44,9 %)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2 931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4 288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5 157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7 782 (36,6 %)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7 639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5 879 (14,6 %)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8 319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15 922 (39,6 %)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1 856 (4,6 %)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73 163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76 610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73 370 (17,0 %)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8 444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10 234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161 487 (37,5 %)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24 685 (5,7 %)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4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B370FB1D-3A0B-439E-92D1-5F2BE07DA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38997"/>
              </p:ext>
            </p:extLst>
          </p:nvPr>
        </p:nvGraphicFramePr>
        <p:xfrm>
          <a:off x="2618636" y="1762918"/>
          <a:ext cx="9343224" cy="4422105"/>
        </p:xfrm>
        <a:graphic>
          <a:graphicData uri="http://schemas.openxmlformats.org/drawingml/2006/table">
            <a:tbl>
              <a:tblPr/>
              <a:tblGrid>
                <a:gridCol w="1167903">
                  <a:extLst>
                    <a:ext uri="{9D8B030D-6E8A-4147-A177-3AD203B41FA5}">
                      <a16:colId xmlns:a16="http://schemas.microsoft.com/office/drawing/2014/main" val="1514646612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523278185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3033621916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2660880935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2731919786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860463854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976226018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1093613645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7614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7181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8061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1201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51154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99636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19431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4295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3287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7420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8604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42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2518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2293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2295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Osoby se dvěma dávkami dle kategorií 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984893" y="103334"/>
            <a:ext cx="213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1.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5F156A3-3098-4B46-9F3D-610207EAA7E5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C375EE81-2C02-4E59-A939-2EDB97E29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442579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11 563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13 067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4 510 (7,1 %)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900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2 178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26 802 (42,4 %)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4 251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6 630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4 762 (25,3 %)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4 196 (22,3 %)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1 572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1 368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3 715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1 960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4 468 (29,9 %)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3 617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 (5,1 %)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2 141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5 227 (39,6 %)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2 330 (17,7 %)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2 971 (22,5 %)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 (29,0 %)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1 242 (24,6 %)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899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 (16,3 %)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4 344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2 101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1 679 (17,4 %)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 (29,0 %)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1 790 (25,5 %)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1 681 (23,9 %)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3 339 (27,2 %)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2 337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3 121 (25,4 %)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 (34,5 %)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1 474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3 407 (44,0 %)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 (31,3 %)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1 985 (23,4 %)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 (29,0 %)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1 008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9 183 (30,9 %)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4 513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6 320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3 060 (10,3 %)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5 211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1 025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3 590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2 079 (14,0 %)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3 196 (21,5 %)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5 606 (37,7 %)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2 363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3 197 (28,8 %)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3 323 (29,9 %)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1 797 (16,2 %)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6 648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6 424 (23,6 %)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8 679 (31,9 %)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1 183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62 343 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49 679 (20,4 %)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42 540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4 982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4 191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67 069 (27,6 %)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12 510 (5,1 %)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3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190 308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46 076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65 – 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1.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Šipka dolů 11"/>
          <p:cNvSpPr/>
          <p:nvPr/>
        </p:nvSpPr>
        <p:spPr>
          <a:xfrm rot="2419505">
            <a:off x="2736284" y="413538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52425" y="4821091"/>
            <a:ext cx="41865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200" b="1" dirty="0"/>
              <a:t>Starší věkové kategorie jsou významně zastoupeny i mezi očkovanými zdravotnickými pracovníky a klienty sociálních služeb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165481" y="5843992"/>
            <a:ext cx="40813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200" b="1" dirty="0">
                <a:solidFill>
                  <a:schemeClr val="tx2"/>
                </a:solidFill>
              </a:rPr>
              <a:t>Očkováno je nyní cca 43,1%</a:t>
            </a:r>
          </a:p>
          <a:p>
            <a:pPr algn="ctr"/>
            <a:r>
              <a:rPr lang="cs-CZ" sz="22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6893644" y="4097061"/>
            <a:ext cx="592322" cy="1678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8717257" y="4118179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691845" y="4846257"/>
            <a:ext cx="41865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2200" b="1" dirty="0"/>
              <a:t>Registraci provedlo 230 947</a:t>
            </a:r>
          </a:p>
          <a:p>
            <a:pPr algn="r"/>
            <a:r>
              <a:rPr lang="cs-CZ" sz="2200" b="1" dirty="0"/>
              <a:t> seniorů, což je cca 52,4%</a:t>
            </a:r>
          </a:p>
        </p:txBody>
      </p:sp>
    </p:spTree>
    <p:extLst>
      <p:ext uri="{BB962C8B-B14F-4D97-AF65-F5344CB8AC3E}">
        <p14:creationId xmlns:p14="http://schemas.microsoft.com/office/powerpoint/2010/main" val="6779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AB27846-CF1F-4F98-BC0C-2D20B4DA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70334"/>
              </p:ext>
            </p:extLst>
          </p:nvPr>
        </p:nvGraphicFramePr>
        <p:xfrm>
          <a:off x="2940049" y="1701006"/>
          <a:ext cx="9086854" cy="4814100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414647373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252732496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09923437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002278388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69428253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759664659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860399870"/>
                    </a:ext>
                  </a:extLst>
                </a:gridCol>
              </a:tblGrid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47921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23959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803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291706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996886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862908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153005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635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91474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91164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99295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140999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565557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843892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3535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506806"/>
              </p:ext>
            </p:extLst>
          </p:nvPr>
        </p:nvGraphicFramePr>
        <p:xfrm>
          <a:off x="152401" y="800316"/>
          <a:ext cx="1187450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41595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906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9 365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31 996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23 452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17 331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69 365 (45,8 %)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3 173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17 399 (26,9 %)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14 094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7 735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22 297 (34,4 %)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1 675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8 914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7 450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5 022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19 859 (46,2 %)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8 707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6 894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3 829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14 779 (40,9 %)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819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4 382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3 485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5 642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1 695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8 802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7 598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4 031 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9 035 (29,0 %)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1 324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6 328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5 174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2 623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7 880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8 748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6 978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4 438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14 612 (39,8 %)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1 232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5 896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4 225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12 714 (49,8 %)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1 344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7 397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5 893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2 535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10 567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5 197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22 110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16 320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8 258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26 460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1 857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8 723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6 336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3 138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19 867 (49,8 %)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1 524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7 632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6 475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3 895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12 828 (39,6 %)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3 090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16 308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12 679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5 586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29 755 (44,1 %)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36 101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163 342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127 053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71 533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275 660 (40,9 %)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</p:spTree>
    <p:extLst>
      <p:ext uri="{BB962C8B-B14F-4D97-AF65-F5344CB8AC3E}">
        <p14:creationId xmlns:p14="http://schemas.microsoft.com/office/powerpoint/2010/main" val="10659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3;p7">
            <a:extLst>
              <a:ext uri="{FF2B5EF4-FFF2-40B4-BE49-F238E27FC236}">
                <a16:creationId xmlns:a16="http://schemas.microsoft.com/office/drawing/2014/main" id="{2F61C92D-8B71-49AF-9931-972012CEEA48}"/>
              </a:ext>
            </a:extLst>
          </p:cNvPr>
          <p:cNvCxnSpPr/>
          <p:nvPr/>
        </p:nvCxnSpPr>
        <p:spPr>
          <a:xfrm rot="10800000" flipH="1">
            <a:off x="0" y="896493"/>
            <a:ext cx="10218057" cy="1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35;p7">
            <a:extLst>
              <a:ext uri="{FF2B5EF4-FFF2-40B4-BE49-F238E27FC236}">
                <a16:creationId xmlns:a16="http://schemas.microsoft.com/office/drawing/2014/main" id="{D439CBEA-A3A8-4CAF-AD48-FCEE2DE7DD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8781" y="226273"/>
            <a:ext cx="1340438" cy="1340438"/>
          </a:xfrm>
          <a:prstGeom prst="rect">
            <a:avLst/>
          </a:prstGeom>
          <a:noFill/>
          <a:ln>
            <a:noFill/>
          </a:ln>
          <a:effectLst>
            <a:outerShdw blurRad="177800" dist="635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6;p7">
            <a:extLst>
              <a:ext uri="{FF2B5EF4-FFF2-40B4-BE49-F238E27FC236}">
                <a16:creationId xmlns:a16="http://schemas.microsoft.com/office/drawing/2014/main" id="{8136C94B-33C5-4C71-A51F-0A483A0D710F}"/>
              </a:ext>
            </a:extLst>
          </p:cNvPr>
          <p:cNvSpPr/>
          <p:nvPr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7;p7">
            <a:extLst>
              <a:ext uri="{FF2B5EF4-FFF2-40B4-BE49-F238E27FC236}">
                <a16:creationId xmlns:a16="http://schemas.microsoft.com/office/drawing/2014/main" id="{CE166CEC-AD69-4118-9BDE-EF8F06B01BE0}"/>
              </a:ext>
            </a:extLst>
          </p:cNvPr>
          <p:cNvGrpSpPr/>
          <p:nvPr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7" name="Google Shape;38;p7">
              <a:extLst>
                <a:ext uri="{FF2B5EF4-FFF2-40B4-BE49-F238E27FC236}">
                  <a16:creationId xmlns:a16="http://schemas.microsoft.com/office/drawing/2014/main" id="{2495457A-55FE-42E7-8E68-B6920D9928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9;p7">
              <a:extLst>
                <a:ext uri="{FF2B5EF4-FFF2-40B4-BE49-F238E27FC236}">
                  <a16:creationId xmlns:a16="http://schemas.microsoft.com/office/drawing/2014/main" id="{CF361374-A84B-49FA-BCC2-8E7B977460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Nadpis 3">
            <a:extLst>
              <a:ext uri="{FF2B5EF4-FFF2-40B4-BE49-F238E27FC236}">
                <a16:creationId xmlns:a16="http://schemas.microsoft.com/office/drawing/2014/main" id="{BBE0403E-E65E-4366-BA49-2E64BFEE39ED}"/>
              </a:ext>
            </a:extLst>
          </p:cNvPr>
          <p:cNvSpPr txBox="1">
            <a:spLocks/>
          </p:cNvSpPr>
          <p:nvPr/>
        </p:nvSpPr>
        <p:spPr>
          <a:xfrm>
            <a:off x="332819" y="1"/>
            <a:ext cx="9885238" cy="89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registrace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rezervace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6DD483CB-4863-4CC6-9F40-BC1BAB3B7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887047"/>
              </p:ext>
            </p:extLst>
          </p:nvPr>
        </p:nvGraphicFramePr>
        <p:xfrm>
          <a:off x="616033" y="2043644"/>
          <a:ext cx="10822495" cy="3318934"/>
        </p:xfrm>
        <a:graphic>
          <a:graphicData uri="http://schemas.openxmlformats.org/drawingml/2006/table">
            <a:tbl>
              <a:tblPr firstRow="1" firstCol="1" bandRow="1"/>
              <a:tblGrid>
                <a:gridCol w="1350236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444547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2800868385"/>
                    </a:ext>
                  </a:extLst>
                </a:gridCol>
                <a:gridCol w="1467872">
                  <a:extLst>
                    <a:ext uri="{9D8B030D-6E8A-4147-A177-3AD203B41FA5}">
                      <a16:colId xmlns:a16="http://schemas.microsoft.com/office/drawing/2014/main" val="3887496252"/>
                    </a:ext>
                  </a:extLst>
                </a:gridCol>
              </a:tblGrid>
              <a:tr h="16202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cs-CZ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Datum</a:t>
                      </a:r>
                      <a:endParaRPr lang="cs-CZ" sz="20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80+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ZP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rezervací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rezervaci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6000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15.02.2021</a:t>
                      </a:r>
                      <a:endParaRPr lang="cs-CZ" sz="18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236 148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214 773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21 430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112 842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123 306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012316"/>
                  </a:ext>
                </a:extLst>
              </a:tr>
              <a:tr h="549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20.02.2021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243 054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219 690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23 437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139 177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103 877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35049"/>
                  </a:ext>
                </a:extLst>
              </a:tr>
              <a:tr h="549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01.03.2021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600 976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230 947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200 412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29 256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140 361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229 332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371 644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</a:tbl>
          </a:graphicData>
        </a:graphic>
      </p:graphicFrame>
      <p:grpSp>
        <p:nvGrpSpPr>
          <p:cNvPr id="13" name="Google Shape;111;p1">
            <a:extLst>
              <a:ext uri="{FF2B5EF4-FFF2-40B4-BE49-F238E27FC236}">
                <a16:creationId xmlns:a16="http://schemas.microsoft.com/office/drawing/2014/main" id="{FDD943B3-348B-45EF-B1D4-7053E137986F}"/>
              </a:ext>
            </a:extLst>
          </p:cNvPr>
          <p:cNvGrpSpPr/>
          <p:nvPr/>
        </p:nvGrpSpPr>
        <p:grpSpPr>
          <a:xfrm>
            <a:off x="378632" y="6446269"/>
            <a:ext cx="372654" cy="372654"/>
            <a:chOff x="13385800" y="1917700"/>
            <a:chExt cx="1606550" cy="1606550"/>
          </a:xfrm>
        </p:grpSpPr>
        <p:sp>
          <p:nvSpPr>
            <p:cNvPr id="14" name="Google Shape;112;p1">
              <a:extLst>
                <a:ext uri="{FF2B5EF4-FFF2-40B4-BE49-F238E27FC236}">
                  <a16:creationId xmlns:a16="http://schemas.microsoft.com/office/drawing/2014/main" id="{F4E3913A-4D0F-445A-8123-7512448DD63A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3;p1">
              <a:extLst>
                <a:ext uri="{FF2B5EF4-FFF2-40B4-BE49-F238E27FC236}">
                  <a16:creationId xmlns:a16="http://schemas.microsoft.com/office/drawing/2014/main" id="{4D32A219-1310-4FBA-84C3-D43EC9CB08DD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4;p1">
              <a:extLst>
                <a:ext uri="{FF2B5EF4-FFF2-40B4-BE49-F238E27FC236}">
                  <a16:creationId xmlns:a16="http://schemas.microsoft.com/office/drawing/2014/main" id="{03936B85-C451-4DBA-B2CD-6B422E72F766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5;p1">
              <a:extLst>
                <a:ext uri="{FF2B5EF4-FFF2-40B4-BE49-F238E27FC236}">
                  <a16:creationId xmlns:a16="http://schemas.microsoft.com/office/drawing/2014/main" id="{9066952E-AB2B-47B2-932F-6D4A2B5454ED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;p1">
              <a:extLst>
                <a:ext uri="{FF2B5EF4-FFF2-40B4-BE49-F238E27FC236}">
                  <a16:creationId xmlns:a16="http://schemas.microsoft.com/office/drawing/2014/main" id="{F35D448F-1482-46D0-B61F-6E83957DF61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7;p1">
              <a:extLst>
                <a:ext uri="{FF2B5EF4-FFF2-40B4-BE49-F238E27FC236}">
                  <a16:creationId xmlns:a16="http://schemas.microsoft.com/office/drawing/2014/main" id="{DFB09535-7FAF-4798-8E86-EAF84756B16C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8;p1">
              <a:extLst>
                <a:ext uri="{FF2B5EF4-FFF2-40B4-BE49-F238E27FC236}">
                  <a16:creationId xmlns:a16="http://schemas.microsoft.com/office/drawing/2014/main" id="{E4C0D3E0-EAAB-4918-A8C0-154661BA7D8F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9;p1">
              <a:extLst>
                <a:ext uri="{FF2B5EF4-FFF2-40B4-BE49-F238E27FC236}">
                  <a16:creationId xmlns:a16="http://schemas.microsoft.com/office/drawing/2014/main" id="{6D8CC492-721C-4112-BCB4-463FBF38B435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0;p1">
              <a:extLst>
                <a:ext uri="{FF2B5EF4-FFF2-40B4-BE49-F238E27FC236}">
                  <a16:creationId xmlns:a16="http://schemas.microsoft.com/office/drawing/2014/main" id="{C3970CE9-4E24-493A-A531-07B41A3892CD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1;p1">
              <a:extLst>
                <a:ext uri="{FF2B5EF4-FFF2-40B4-BE49-F238E27FC236}">
                  <a16:creationId xmlns:a16="http://schemas.microsoft.com/office/drawing/2014/main" id="{04429120-BEA6-48DE-8F44-6AA26072EC50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2;p1">
              <a:extLst>
                <a:ext uri="{FF2B5EF4-FFF2-40B4-BE49-F238E27FC236}">
                  <a16:creationId xmlns:a16="http://schemas.microsoft.com/office/drawing/2014/main" id="{9C9D4DA1-B15B-4D92-8C1B-33CAD9F3C373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3;p1">
              <a:extLst>
                <a:ext uri="{FF2B5EF4-FFF2-40B4-BE49-F238E27FC236}">
                  <a16:creationId xmlns:a16="http://schemas.microsoft.com/office/drawing/2014/main" id="{7BE76FB4-6791-46DE-A9B0-E4253F93221E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4;p1">
              <a:extLst>
                <a:ext uri="{FF2B5EF4-FFF2-40B4-BE49-F238E27FC236}">
                  <a16:creationId xmlns:a16="http://schemas.microsoft.com/office/drawing/2014/main" id="{B08D9D92-2036-4666-B606-C574F7771F01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5;p1">
              <a:extLst>
                <a:ext uri="{FF2B5EF4-FFF2-40B4-BE49-F238E27FC236}">
                  <a16:creationId xmlns:a16="http://schemas.microsoft.com/office/drawing/2014/main" id="{34C0A0E0-A0CC-41A7-8DB6-4C65E91F86D6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6;p1">
              <a:extLst>
                <a:ext uri="{FF2B5EF4-FFF2-40B4-BE49-F238E27FC236}">
                  <a16:creationId xmlns:a16="http://schemas.microsoft.com/office/drawing/2014/main" id="{6E6CF980-30FA-416E-A284-C8D2F24A314A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7;p1">
              <a:extLst>
                <a:ext uri="{FF2B5EF4-FFF2-40B4-BE49-F238E27FC236}">
                  <a16:creationId xmlns:a16="http://schemas.microsoft.com/office/drawing/2014/main" id="{1CA9D23D-CA4B-481A-B3C1-4A47DAD6FA5C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8;p1">
              <a:extLst>
                <a:ext uri="{FF2B5EF4-FFF2-40B4-BE49-F238E27FC236}">
                  <a16:creationId xmlns:a16="http://schemas.microsoft.com/office/drawing/2014/main" id="{61C58F8D-9EE5-42B4-AB18-19E214D253F8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9;p1">
              <a:extLst>
                <a:ext uri="{FF2B5EF4-FFF2-40B4-BE49-F238E27FC236}">
                  <a16:creationId xmlns:a16="http://schemas.microsoft.com/office/drawing/2014/main" id="{9BC119BE-581F-4CF7-96B1-B22E1779581A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0;p1">
              <a:extLst>
                <a:ext uri="{FF2B5EF4-FFF2-40B4-BE49-F238E27FC236}">
                  <a16:creationId xmlns:a16="http://schemas.microsoft.com/office/drawing/2014/main" id="{0E0B924C-CD99-453A-B2F4-6B51BB86E8E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1;p1">
              <a:extLst>
                <a:ext uri="{FF2B5EF4-FFF2-40B4-BE49-F238E27FC236}">
                  <a16:creationId xmlns:a16="http://schemas.microsoft.com/office/drawing/2014/main" id="{1F9CAD42-DD79-4033-9F3E-EA4253D4B890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2;p1">
              <a:extLst>
                <a:ext uri="{FF2B5EF4-FFF2-40B4-BE49-F238E27FC236}">
                  <a16:creationId xmlns:a16="http://schemas.microsoft.com/office/drawing/2014/main" id="{14463FA6-FB9A-4E64-9009-E7C29035CC47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3;p1">
              <a:extLst>
                <a:ext uri="{FF2B5EF4-FFF2-40B4-BE49-F238E27FC236}">
                  <a16:creationId xmlns:a16="http://schemas.microsoft.com/office/drawing/2014/main" id="{D9CABB05-482F-4C22-9DBF-D51390DA9A6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4;p1">
              <a:extLst>
                <a:ext uri="{FF2B5EF4-FFF2-40B4-BE49-F238E27FC236}">
                  <a16:creationId xmlns:a16="http://schemas.microsoft.com/office/drawing/2014/main" id="{84DA682E-502E-44F5-8EDF-4D1619C3E454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5;p1">
              <a:extLst>
                <a:ext uri="{FF2B5EF4-FFF2-40B4-BE49-F238E27FC236}">
                  <a16:creationId xmlns:a16="http://schemas.microsoft.com/office/drawing/2014/main" id="{D298032D-59DF-4FC1-80FC-B315A07E87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6;p1">
              <a:extLst>
                <a:ext uri="{FF2B5EF4-FFF2-40B4-BE49-F238E27FC236}">
                  <a16:creationId xmlns:a16="http://schemas.microsoft.com/office/drawing/2014/main" id="{152BCED1-1E26-46DE-8F94-D52B235A73E3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7;p1">
              <a:extLst>
                <a:ext uri="{FF2B5EF4-FFF2-40B4-BE49-F238E27FC236}">
                  <a16:creationId xmlns:a16="http://schemas.microsoft.com/office/drawing/2014/main" id="{D0EB6AC8-8A3C-4D5B-8969-DE0A9D4CD0FB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8;p1">
              <a:extLst>
                <a:ext uri="{FF2B5EF4-FFF2-40B4-BE49-F238E27FC236}">
                  <a16:creationId xmlns:a16="http://schemas.microsoft.com/office/drawing/2014/main" id="{932D0DEA-3984-47C0-8DFC-1571D8803E5E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9;p1">
              <a:extLst>
                <a:ext uri="{FF2B5EF4-FFF2-40B4-BE49-F238E27FC236}">
                  <a16:creationId xmlns:a16="http://schemas.microsoft.com/office/drawing/2014/main" id="{BF6B9BD7-4E0C-42D5-9BF1-27120C8A6DB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0;p1">
              <a:extLst>
                <a:ext uri="{FF2B5EF4-FFF2-40B4-BE49-F238E27FC236}">
                  <a16:creationId xmlns:a16="http://schemas.microsoft.com/office/drawing/2014/main" id="{4FA3107C-F1B4-43A8-8F6C-2231F826B880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1;p1">
              <a:extLst>
                <a:ext uri="{FF2B5EF4-FFF2-40B4-BE49-F238E27FC236}">
                  <a16:creationId xmlns:a16="http://schemas.microsoft.com/office/drawing/2014/main" id="{59871A18-8FD0-4DCF-B528-ED31965DD8C6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2;p1">
              <a:extLst>
                <a:ext uri="{FF2B5EF4-FFF2-40B4-BE49-F238E27FC236}">
                  <a16:creationId xmlns:a16="http://schemas.microsoft.com/office/drawing/2014/main" id="{2A77B141-C99A-4997-97AA-8BD1E2A8696D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3;p1">
              <a:extLst>
                <a:ext uri="{FF2B5EF4-FFF2-40B4-BE49-F238E27FC236}">
                  <a16:creationId xmlns:a16="http://schemas.microsoft.com/office/drawing/2014/main" id="{6DC7A707-1E97-49FB-AB64-667A69FCD1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4;p1">
              <a:extLst>
                <a:ext uri="{FF2B5EF4-FFF2-40B4-BE49-F238E27FC236}">
                  <a16:creationId xmlns:a16="http://schemas.microsoft.com/office/drawing/2014/main" id="{C024D36B-56AB-4161-AA1D-0BA449E9B15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45;p1">
              <a:extLst>
                <a:ext uri="{FF2B5EF4-FFF2-40B4-BE49-F238E27FC236}">
                  <a16:creationId xmlns:a16="http://schemas.microsoft.com/office/drawing/2014/main" id="{FA763A0E-04E6-401C-BBA8-0410CFFBF400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46;p1">
              <a:extLst>
                <a:ext uri="{FF2B5EF4-FFF2-40B4-BE49-F238E27FC236}">
                  <a16:creationId xmlns:a16="http://schemas.microsoft.com/office/drawing/2014/main" id="{A2F06CEE-8B1B-4DDA-ACB3-606E028E2324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47;p1">
              <a:extLst>
                <a:ext uri="{FF2B5EF4-FFF2-40B4-BE49-F238E27FC236}">
                  <a16:creationId xmlns:a16="http://schemas.microsoft.com/office/drawing/2014/main" id="{3D9109D7-3E81-4F4E-96B2-837673021E3A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48;p1">
              <a:extLst>
                <a:ext uri="{FF2B5EF4-FFF2-40B4-BE49-F238E27FC236}">
                  <a16:creationId xmlns:a16="http://schemas.microsoft.com/office/drawing/2014/main" id="{522AB53B-F83D-49A3-BD63-07AA7D7124AC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49;p1">
              <a:extLst>
                <a:ext uri="{FF2B5EF4-FFF2-40B4-BE49-F238E27FC236}">
                  <a16:creationId xmlns:a16="http://schemas.microsoft.com/office/drawing/2014/main" id="{DF0C6888-B0D7-4BB8-8B0C-7AA0EB4EF2A2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0;p1">
              <a:extLst>
                <a:ext uri="{FF2B5EF4-FFF2-40B4-BE49-F238E27FC236}">
                  <a16:creationId xmlns:a16="http://schemas.microsoft.com/office/drawing/2014/main" id="{0426641C-2AA7-4099-BD1F-6046149904A7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1;p1">
              <a:extLst>
                <a:ext uri="{FF2B5EF4-FFF2-40B4-BE49-F238E27FC236}">
                  <a16:creationId xmlns:a16="http://schemas.microsoft.com/office/drawing/2014/main" id="{00C939A3-E059-4EB9-A698-6F8A608D8CF4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2;p1">
              <a:extLst>
                <a:ext uri="{FF2B5EF4-FFF2-40B4-BE49-F238E27FC236}">
                  <a16:creationId xmlns:a16="http://schemas.microsoft.com/office/drawing/2014/main" id="{3253F2BF-AA29-402E-B361-D08552F88F96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3;p1">
              <a:extLst>
                <a:ext uri="{FF2B5EF4-FFF2-40B4-BE49-F238E27FC236}">
                  <a16:creationId xmlns:a16="http://schemas.microsoft.com/office/drawing/2014/main" id="{7493BA6B-D76A-492E-92E5-77BD67441940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4;p1">
              <a:extLst>
                <a:ext uri="{FF2B5EF4-FFF2-40B4-BE49-F238E27FC236}">
                  <a16:creationId xmlns:a16="http://schemas.microsoft.com/office/drawing/2014/main" id="{22A04896-33BF-4CCB-B6D1-E6B2CB356CA9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55;p1">
              <a:extLst>
                <a:ext uri="{FF2B5EF4-FFF2-40B4-BE49-F238E27FC236}">
                  <a16:creationId xmlns:a16="http://schemas.microsoft.com/office/drawing/2014/main" id="{4B8619AB-07A0-417A-94C9-24CD0E44D4CD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56;p1">
              <a:extLst>
                <a:ext uri="{FF2B5EF4-FFF2-40B4-BE49-F238E27FC236}">
                  <a16:creationId xmlns:a16="http://schemas.microsoft.com/office/drawing/2014/main" id="{9A86EF3F-A871-4097-9331-000D7ED98857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57;p1">
              <a:extLst>
                <a:ext uri="{FF2B5EF4-FFF2-40B4-BE49-F238E27FC236}">
                  <a16:creationId xmlns:a16="http://schemas.microsoft.com/office/drawing/2014/main" id="{98F1CCAC-F852-4DAC-9E67-7033CE111337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58;p1">
              <a:extLst>
                <a:ext uri="{FF2B5EF4-FFF2-40B4-BE49-F238E27FC236}">
                  <a16:creationId xmlns:a16="http://schemas.microsoft.com/office/drawing/2014/main" id="{60CE4BDC-9050-4E03-9E81-3C94AB126385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59;p1">
              <a:extLst>
                <a:ext uri="{FF2B5EF4-FFF2-40B4-BE49-F238E27FC236}">
                  <a16:creationId xmlns:a16="http://schemas.microsoft.com/office/drawing/2014/main" id="{C66B194F-B5CA-4096-BE14-B81C0981867C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60;p1">
              <a:extLst>
                <a:ext uri="{FF2B5EF4-FFF2-40B4-BE49-F238E27FC236}">
                  <a16:creationId xmlns:a16="http://schemas.microsoft.com/office/drawing/2014/main" id="{79DF3D48-D3F2-4E5B-9BB1-343B8FF4E562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1;p1">
              <a:extLst>
                <a:ext uri="{FF2B5EF4-FFF2-40B4-BE49-F238E27FC236}">
                  <a16:creationId xmlns:a16="http://schemas.microsoft.com/office/drawing/2014/main" id="{2DB49725-0995-4526-8D37-F2E2708086E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;p1">
              <a:extLst>
                <a:ext uri="{FF2B5EF4-FFF2-40B4-BE49-F238E27FC236}">
                  <a16:creationId xmlns:a16="http://schemas.microsoft.com/office/drawing/2014/main" id="{8D08B600-EEDB-49F4-B8E3-C22CBA97DD2F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3;p1">
              <a:extLst>
                <a:ext uri="{FF2B5EF4-FFF2-40B4-BE49-F238E27FC236}">
                  <a16:creationId xmlns:a16="http://schemas.microsoft.com/office/drawing/2014/main" id="{D50CD468-4DB8-4403-8320-032AFA0312BA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4;p1">
              <a:extLst>
                <a:ext uri="{FF2B5EF4-FFF2-40B4-BE49-F238E27FC236}">
                  <a16:creationId xmlns:a16="http://schemas.microsoft.com/office/drawing/2014/main" id="{E282C528-03CD-4630-AACC-55D01A3D029E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5;p1">
              <a:extLst>
                <a:ext uri="{FF2B5EF4-FFF2-40B4-BE49-F238E27FC236}">
                  <a16:creationId xmlns:a16="http://schemas.microsoft.com/office/drawing/2014/main" id="{5318CA8E-7608-42E5-859D-95EC3B65EB9C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6;p1">
              <a:extLst>
                <a:ext uri="{FF2B5EF4-FFF2-40B4-BE49-F238E27FC236}">
                  <a16:creationId xmlns:a16="http://schemas.microsoft.com/office/drawing/2014/main" id="{560BD48F-EDBA-4B98-8331-BD4A63FFF58A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7;p1">
              <a:extLst>
                <a:ext uri="{FF2B5EF4-FFF2-40B4-BE49-F238E27FC236}">
                  <a16:creationId xmlns:a16="http://schemas.microsoft.com/office/drawing/2014/main" id="{119F692F-E3A5-4E00-AA36-804D1DE64ACA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8;p1">
              <a:extLst>
                <a:ext uri="{FF2B5EF4-FFF2-40B4-BE49-F238E27FC236}">
                  <a16:creationId xmlns:a16="http://schemas.microsoft.com/office/drawing/2014/main" id="{F0324884-0FE8-4AD2-8A69-69C00ADC1AD5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9;p1">
              <a:extLst>
                <a:ext uri="{FF2B5EF4-FFF2-40B4-BE49-F238E27FC236}">
                  <a16:creationId xmlns:a16="http://schemas.microsoft.com/office/drawing/2014/main" id="{E007023F-82B9-48D3-B262-9448E9CA17D7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0;p1">
              <a:extLst>
                <a:ext uri="{FF2B5EF4-FFF2-40B4-BE49-F238E27FC236}">
                  <a16:creationId xmlns:a16="http://schemas.microsoft.com/office/drawing/2014/main" id="{0EC843E9-992C-41B4-ACDF-A6E9295DE2EF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1;p1">
              <a:extLst>
                <a:ext uri="{FF2B5EF4-FFF2-40B4-BE49-F238E27FC236}">
                  <a16:creationId xmlns:a16="http://schemas.microsoft.com/office/drawing/2014/main" id="{BE694789-E387-4BCD-882B-8838E9BF2945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2;p1">
              <a:extLst>
                <a:ext uri="{FF2B5EF4-FFF2-40B4-BE49-F238E27FC236}">
                  <a16:creationId xmlns:a16="http://schemas.microsoft.com/office/drawing/2014/main" id="{9F2ADEDF-51D2-48B2-90CE-3049C9C3BF03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3;p1">
              <a:extLst>
                <a:ext uri="{FF2B5EF4-FFF2-40B4-BE49-F238E27FC236}">
                  <a16:creationId xmlns:a16="http://schemas.microsoft.com/office/drawing/2014/main" id="{5599B21A-90B4-4FD6-A7A9-8F0D0BCFF3A4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4;p1">
              <a:extLst>
                <a:ext uri="{FF2B5EF4-FFF2-40B4-BE49-F238E27FC236}">
                  <a16:creationId xmlns:a16="http://schemas.microsoft.com/office/drawing/2014/main" id="{7088B4D8-20DA-4274-B9BE-1BE2B70159EF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5;p1">
              <a:extLst>
                <a:ext uri="{FF2B5EF4-FFF2-40B4-BE49-F238E27FC236}">
                  <a16:creationId xmlns:a16="http://schemas.microsoft.com/office/drawing/2014/main" id="{B67662B4-FF9F-4EDC-88BD-35E24246206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6;p1">
              <a:extLst>
                <a:ext uri="{FF2B5EF4-FFF2-40B4-BE49-F238E27FC236}">
                  <a16:creationId xmlns:a16="http://schemas.microsoft.com/office/drawing/2014/main" id="{87C79E98-3861-4994-A3E3-8072623B1609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7;p1">
              <a:extLst>
                <a:ext uri="{FF2B5EF4-FFF2-40B4-BE49-F238E27FC236}">
                  <a16:creationId xmlns:a16="http://schemas.microsoft.com/office/drawing/2014/main" id="{91567598-CD2C-42BB-977A-17E41EC3D848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;p1">
              <a:extLst>
                <a:ext uri="{FF2B5EF4-FFF2-40B4-BE49-F238E27FC236}">
                  <a16:creationId xmlns:a16="http://schemas.microsoft.com/office/drawing/2014/main" id="{0A2176D2-876C-480B-B00E-A2A7E81A461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9;p1">
              <a:extLst>
                <a:ext uri="{FF2B5EF4-FFF2-40B4-BE49-F238E27FC236}">
                  <a16:creationId xmlns:a16="http://schemas.microsoft.com/office/drawing/2014/main" id="{9C14B949-B67A-4A32-92DA-6F2F64C4DB82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80;p1">
              <a:extLst>
                <a:ext uri="{FF2B5EF4-FFF2-40B4-BE49-F238E27FC236}">
                  <a16:creationId xmlns:a16="http://schemas.microsoft.com/office/drawing/2014/main" id="{0A8A95CA-4825-4C1A-B318-8DE4F99C18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81;p1">
              <a:extLst>
                <a:ext uri="{FF2B5EF4-FFF2-40B4-BE49-F238E27FC236}">
                  <a16:creationId xmlns:a16="http://schemas.microsoft.com/office/drawing/2014/main" id="{CAA66A0E-F47A-4996-82F0-03B567911EF2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82;p1">
              <a:extLst>
                <a:ext uri="{FF2B5EF4-FFF2-40B4-BE49-F238E27FC236}">
                  <a16:creationId xmlns:a16="http://schemas.microsoft.com/office/drawing/2014/main" id="{181B2C3B-2F95-4AC9-A09D-51884722F79A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83;p1">
              <a:extLst>
                <a:ext uri="{FF2B5EF4-FFF2-40B4-BE49-F238E27FC236}">
                  <a16:creationId xmlns:a16="http://schemas.microsoft.com/office/drawing/2014/main" id="{0EDA89E2-762C-4B21-AE3E-9995512B6811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84;p1">
              <a:extLst>
                <a:ext uri="{FF2B5EF4-FFF2-40B4-BE49-F238E27FC236}">
                  <a16:creationId xmlns:a16="http://schemas.microsoft.com/office/drawing/2014/main" id="{0FEB0E46-0B57-404C-A927-56E24F62CC7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85;p1">
              <a:extLst>
                <a:ext uri="{FF2B5EF4-FFF2-40B4-BE49-F238E27FC236}">
                  <a16:creationId xmlns:a16="http://schemas.microsoft.com/office/drawing/2014/main" id="{1CAA22CC-D7BC-465A-8D4D-A4EAB650B30E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86;p1">
              <a:extLst>
                <a:ext uri="{FF2B5EF4-FFF2-40B4-BE49-F238E27FC236}">
                  <a16:creationId xmlns:a16="http://schemas.microsoft.com/office/drawing/2014/main" id="{E8E2597A-CFE5-4B94-8441-0318F76803E7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87;p1">
              <a:extLst>
                <a:ext uri="{FF2B5EF4-FFF2-40B4-BE49-F238E27FC236}">
                  <a16:creationId xmlns:a16="http://schemas.microsoft.com/office/drawing/2014/main" id="{1BCED0A8-C342-4022-9CE1-26BD18361245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88;p1">
              <a:extLst>
                <a:ext uri="{FF2B5EF4-FFF2-40B4-BE49-F238E27FC236}">
                  <a16:creationId xmlns:a16="http://schemas.microsoft.com/office/drawing/2014/main" id="{5FF1AEFF-EB82-4337-88D0-24F1E61864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89;p1">
              <a:extLst>
                <a:ext uri="{FF2B5EF4-FFF2-40B4-BE49-F238E27FC236}">
                  <a16:creationId xmlns:a16="http://schemas.microsoft.com/office/drawing/2014/main" id="{FE69F103-9F19-49C4-A31A-F9E9DEDC42A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0;p1">
              <a:extLst>
                <a:ext uri="{FF2B5EF4-FFF2-40B4-BE49-F238E27FC236}">
                  <a16:creationId xmlns:a16="http://schemas.microsoft.com/office/drawing/2014/main" id="{AB9B882B-1862-483C-BD93-A6A9F630CFD7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1;p1">
              <a:extLst>
                <a:ext uri="{FF2B5EF4-FFF2-40B4-BE49-F238E27FC236}">
                  <a16:creationId xmlns:a16="http://schemas.microsoft.com/office/drawing/2014/main" id="{39DD0AC7-8E9E-40B2-BC85-A66DCF8DC822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2;p1">
              <a:extLst>
                <a:ext uri="{FF2B5EF4-FFF2-40B4-BE49-F238E27FC236}">
                  <a16:creationId xmlns:a16="http://schemas.microsoft.com/office/drawing/2014/main" id="{E7EC7F06-09A5-4C68-B0CD-EB94E3D085EC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;p1">
              <a:extLst>
                <a:ext uri="{FF2B5EF4-FFF2-40B4-BE49-F238E27FC236}">
                  <a16:creationId xmlns:a16="http://schemas.microsoft.com/office/drawing/2014/main" id="{692B1A0D-D113-4C50-A4CD-1AF9A5622800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4;p1">
              <a:extLst>
                <a:ext uri="{FF2B5EF4-FFF2-40B4-BE49-F238E27FC236}">
                  <a16:creationId xmlns:a16="http://schemas.microsoft.com/office/drawing/2014/main" id="{58F694E8-169D-473E-9F4F-4F68D9FA4669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5;p1">
              <a:extLst>
                <a:ext uri="{FF2B5EF4-FFF2-40B4-BE49-F238E27FC236}">
                  <a16:creationId xmlns:a16="http://schemas.microsoft.com/office/drawing/2014/main" id="{DBB270B9-DB1E-4463-AB14-F32DA8D2A8B3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6;p1">
              <a:extLst>
                <a:ext uri="{FF2B5EF4-FFF2-40B4-BE49-F238E27FC236}">
                  <a16:creationId xmlns:a16="http://schemas.microsoft.com/office/drawing/2014/main" id="{EF613DF7-E73A-4B34-9CA1-09D1FF2D2A72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7;p1">
              <a:extLst>
                <a:ext uri="{FF2B5EF4-FFF2-40B4-BE49-F238E27FC236}">
                  <a16:creationId xmlns:a16="http://schemas.microsoft.com/office/drawing/2014/main" id="{9596ED73-09F6-44A6-A561-A0D62BE76EDD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8;p1">
              <a:extLst>
                <a:ext uri="{FF2B5EF4-FFF2-40B4-BE49-F238E27FC236}">
                  <a16:creationId xmlns:a16="http://schemas.microsoft.com/office/drawing/2014/main" id="{1008EC10-C877-4A66-8544-7769DF0BF34F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9;p1">
              <a:extLst>
                <a:ext uri="{FF2B5EF4-FFF2-40B4-BE49-F238E27FC236}">
                  <a16:creationId xmlns:a16="http://schemas.microsoft.com/office/drawing/2014/main" id="{22BBE025-2E80-4FC4-84D8-2E1772E879CF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00;p1">
              <a:extLst>
                <a:ext uri="{FF2B5EF4-FFF2-40B4-BE49-F238E27FC236}">
                  <a16:creationId xmlns:a16="http://schemas.microsoft.com/office/drawing/2014/main" id="{2A1C5F05-61FF-4A6D-9AFC-93502D9698D7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01;p1">
              <a:extLst>
                <a:ext uri="{FF2B5EF4-FFF2-40B4-BE49-F238E27FC236}">
                  <a16:creationId xmlns:a16="http://schemas.microsoft.com/office/drawing/2014/main" id="{3F8A674B-C9DB-4CF4-AFDC-F86960940E99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202;p1">
            <a:extLst>
              <a:ext uri="{FF2B5EF4-FFF2-40B4-BE49-F238E27FC236}">
                <a16:creationId xmlns:a16="http://schemas.microsoft.com/office/drawing/2014/main" id="{B4BD74AD-5475-4729-9A14-7E5278CB7C91}"/>
              </a:ext>
            </a:extLst>
          </p:cNvPr>
          <p:cNvSpPr txBox="1"/>
          <p:nvPr/>
        </p:nvSpPr>
        <p:spPr>
          <a:xfrm>
            <a:off x="786253" y="6494097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cs-CZ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Centrální řídící tým COVID-19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59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5626A10-66EF-4BFD-B021-D99D65993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336193"/>
              </p:ext>
            </p:extLst>
          </p:nvPr>
        </p:nvGraphicFramePr>
        <p:xfrm>
          <a:off x="2940049" y="1653380"/>
          <a:ext cx="9086854" cy="4861728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146493269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767253293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719534600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859442980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032412509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96607134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771226174"/>
                    </a:ext>
                  </a:extLst>
                </a:gridCol>
              </a:tblGrid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335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23416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3168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44290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92144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70951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87151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3432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179127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9355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83122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04805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36017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3433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74314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9887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74154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2 466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11 757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9 649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8 090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32 495 (50,4 %)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2 503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13 814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10 744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6 369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24 250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5 353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4 388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3 217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14 158 (49,9 %)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1 108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5 277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4 229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2 483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10 442 (44,3 %)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595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2 653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2 153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1 144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 (40,4 %)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1 348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5 806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5 036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3 132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7 602 (33,1 %)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890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4 049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3 420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1 990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6 609 (38,9 %)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1 192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5 152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4 152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2 915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9 813 (42,2 %)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4 308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10 400 (51,3 %)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1 134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4 873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9 169 (44,5 %)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11 543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8 928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5 088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19 903 (41,7 %)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1 126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5 263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3 852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12 425 (50,4 %)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4 392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3 581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2 558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9 549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2 087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9 223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7 210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3 353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17 758 (44,8 %)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1 629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3 054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1 680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1 289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21 630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96 517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75 952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46 076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190 308 (44,2 %)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4B74D2F-5040-4E4C-9376-46FCD277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97499"/>
              </p:ext>
            </p:extLst>
          </p:nvPr>
        </p:nvGraphicFramePr>
        <p:xfrm>
          <a:off x="2940049" y="1653380"/>
          <a:ext cx="9099552" cy="4861728"/>
        </p:xfrm>
        <a:graphic>
          <a:graphicData uri="http://schemas.openxmlformats.org/drawingml/2006/table">
            <a:tbl>
              <a:tblPr/>
              <a:tblGrid>
                <a:gridCol w="1299936">
                  <a:extLst>
                    <a:ext uri="{9D8B030D-6E8A-4147-A177-3AD203B41FA5}">
                      <a16:colId xmlns:a16="http://schemas.microsoft.com/office/drawing/2014/main" val="3932454979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308657845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1207327303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2585078179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995693360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2235142815"/>
                    </a:ext>
                  </a:extLst>
                </a:gridCol>
                <a:gridCol w="1299936">
                  <a:extLst>
                    <a:ext uri="{9D8B030D-6E8A-4147-A177-3AD203B41FA5}">
                      <a16:colId xmlns:a16="http://schemas.microsoft.com/office/drawing/2014/main" val="1466714373"/>
                    </a:ext>
                  </a:extLst>
                </a:gridCol>
              </a:tblGrid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2322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453304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780093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1943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11147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8802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7792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4544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4356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5462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46256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79917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86544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52105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6959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7424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 dvěma dávkami podle věku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11612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8 760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7 165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5 460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23 575 (50,5 %)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1 667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9 611 (34,0 %)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7 192 (25,4 %)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2 989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6 795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834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3 792 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3 107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5 508 (36,2 %)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754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3 598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2 684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1 406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4 985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1 682 (32,4 %)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1 288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783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3 410 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2 851 (26,0 %)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1 261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2 543 (34,0 %)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1 996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851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3 332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2 599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3 722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2 420 (25,9 %)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1 629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4 235 (45,3 %)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722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3 049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2 286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1 025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2 600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1 719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9 092 (31,7 %)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6 816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2 915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8 088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3 599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2 575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1 242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6 514 (44,3 %)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3 329 (29,4 %)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2 787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1 268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3 130 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1 568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7 156 (26,4 %)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5 445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2 375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10 512 (38,8 %)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899 (26,0 %)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14 471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66 825 (27,5 %)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51 101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25 457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85 352 (35,1 %)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7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4892F4F-D7FE-4768-95C9-177692D26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75283"/>
              </p:ext>
            </p:extLst>
          </p:nvPr>
        </p:nvGraphicFramePr>
        <p:xfrm>
          <a:off x="4330700" y="1691481"/>
          <a:ext cx="6689724" cy="4644810"/>
        </p:xfrm>
        <a:graphic>
          <a:graphicData uri="http://schemas.openxmlformats.org/drawingml/2006/table">
            <a:tbl>
              <a:tblPr/>
              <a:tblGrid>
                <a:gridCol w="2229908">
                  <a:extLst>
                    <a:ext uri="{9D8B030D-6E8A-4147-A177-3AD203B41FA5}">
                      <a16:colId xmlns:a16="http://schemas.microsoft.com/office/drawing/2014/main" val="3342447103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1705657409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332036483"/>
                    </a:ext>
                  </a:extLst>
                </a:gridCol>
              </a:tblGrid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8229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67551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16478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56487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56571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302465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53388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8053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7734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412539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3371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2620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0175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44005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660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33758"/>
              </p:ext>
            </p:extLst>
          </p:nvPr>
        </p:nvGraphicFramePr>
        <p:xfrm>
          <a:off x="600438" y="924142"/>
          <a:ext cx="10419986" cy="541214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70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vakcinace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2 114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4 221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63 030 (90,9 %)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319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4 125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17 853 (80,1 %)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4 201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15 456 (77,8 %)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2 143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2 134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10 502 (71,1 %)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1 026 (18,2 %)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4 540 (80,5 %)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1 347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7 520 (83,2 %)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1 431 (18,2 %)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6 163 (78,2 %)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2 474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11 895 (81,4 %)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 (4,6 %)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12 028 (94,6 %)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2 426 (23,0 %)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8 060 (76,3 %)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5 647 (21,3 %)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20 452 (77,3 %)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2 738 (13,8 %)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16 877 (84,9 %)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3 046 (23,7 %)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9 579 (74,7 %)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4 877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24 601 (82,7 %)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6 830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40 274 (14,6 %)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228 556 (82,9 %)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Aplikované dávky u seniorů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06A5DC0-6433-4F92-B34F-9135131FE27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8261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045939E-3B1A-4AFA-8AFC-0FB0A86B3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04899"/>
              </p:ext>
            </p:extLst>
          </p:nvPr>
        </p:nvGraphicFramePr>
        <p:xfrm>
          <a:off x="4330700" y="1510504"/>
          <a:ext cx="6689724" cy="4753808"/>
        </p:xfrm>
        <a:graphic>
          <a:graphicData uri="http://schemas.openxmlformats.org/drawingml/2006/table">
            <a:tbl>
              <a:tblPr/>
              <a:tblGrid>
                <a:gridCol w="2229908">
                  <a:extLst>
                    <a:ext uri="{9D8B030D-6E8A-4147-A177-3AD203B41FA5}">
                      <a16:colId xmlns:a16="http://schemas.microsoft.com/office/drawing/2014/main" val="2859134109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2026373368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002481868"/>
                    </a:ext>
                  </a:extLst>
                </a:gridCol>
              </a:tblGrid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44967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84998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35629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370425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971326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70960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99620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75806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98398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59784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98276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93580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64674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79409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02308"/>
                  </a:ext>
                </a:extLst>
              </a:tr>
              <a:tr h="29711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920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381815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2 643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28 886 (88,9 %)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2 572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21 315 (87,9 %)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2 350 (16,6 %)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11 673 (82,4 %)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1 159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1 231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8 052 (77,1 %)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3 738 (84,1 %)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1 159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6 320 (83,1 %)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923 (14,0 %)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5 444 (82,4 %)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8 134 (82,9 %)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693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9 617 (92,5 %)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1 359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7 738 (84,4 %)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3 273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16 380 (82,3 %)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1 544 (12,4 %)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10 745 (86,5 %)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1 792 (18,8 %)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7 627 (79,9 %)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2 784 (15,7 %)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14 833 (83,5 %)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(21,6 %)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985 (76,4 %)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4 060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24 761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161 487 (84,9 %)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393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77640CE5-1D71-4289-AB07-5CC3BA6F3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102036"/>
              </p:ext>
            </p:extLst>
          </p:nvPr>
        </p:nvGraphicFramePr>
        <p:xfrm>
          <a:off x="4321175" y="1510505"/>
          <a:ext cx="6699249" cy="4747424"/>
        </p:xfrm>
        <a:graphic>
          <a:graphicData uri="http://schemas.openxmlformats.org/drawingml/2006/table">
            <a:tbl>
              <a:tblPr/>
              <a:tblGrid>
                <a:gridCol w="2233083">
                  <a:extLst>
                    <a:ext uri="{9D8B030D-6E8A-4147-A177-3AD203B41FA5}">
                      <a16:colId xmlns:a16="http://schemas.microsoft.com/office/drawing/2014/main" val="153889246"/>
                    </a:ext>
                  </a:extLst>
                </a:gridCol>
                <a:gridCol w="2233083">
                  <a:extLst>
                    <a:ext uri="{9D8B030D-6E8A-4147-A177-3AD203B41FA5}">
                      <a16:colId xmlns:a16="http://schemas.microsoft.com/office/drawing/2014/main" val="2200376366"/>
                    </a:ext>
                  </a:extLst>
                </a:gridCol>
                <a:gridCol w="2233083">
                  <a:extLst>
                    <a:ext uri="{9D8B030D-6E8A-4147-A177-3AD203B41FA5}">
                      <a16:colId xmlns:a16="http://schemas.microsoft.com/office/drawing/2014/main" val="2692912420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4208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2959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27637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4173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76653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84777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569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57157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40492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8116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0386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1055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32710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2877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8453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37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30558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797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1 965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20 813 (88,3 %)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763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5 855 (86,2 %)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1 751 (31,8 %)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3 681 (66,8 %)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888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3 149 (63,2 %)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(30,0 %)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858 (67,3 %)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(12,2 %)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2 269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(34,3 %)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936 (61,8 %)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877 (23,6 %)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2 766 (74,3 %)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4 056 (95,8 %)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1 047 (40,3 %)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1 517 (58,3 %)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2 183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5 751 (71,1 %)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5 210 (80,0 %)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1 149 (36,7 %)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1 914 (61,2 %)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2 231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8 173 (77,7 %)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(42,4 %)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(54,0 %)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2 770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15 513 (18,2 %)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67 069 (78,6 %)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 s dvěma dávkami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117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75F7AD6-A696-4F02-B3E9-60CD2455C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698418"/>
              </p:ext>
            </p:extLst>
          </p:nvPr>
        </p:nvGraphicFramePr>
        <p:xfrm>
          <a:off x="2578100" y="1444784"/>
          <a:ext cx="9123216" cy="4959072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188928795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136113023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13975594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421149703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11115896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03087144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2033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2059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5682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6615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1794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2373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0993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6890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2538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18973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44505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6134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7953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09772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79826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500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6920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275 660 dávek, z toho 85 352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00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BF4D81F2-259F-4031-A4A3-9527AE4AC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315285"/>
              </p:ext>
            </p:extLst>
          </p:nvPr>
        </p:nvGraphicFramePr>
        <p:xfrm>
          <a:off x="3225799" y="1910711"/>
          <a:ext cx="8089902" cy="4561872"/>
        </p:xfrm>
        <a:graphic>
          <a:graphicData uri="http://schemas.openxmlformats.org/drawingml/2006/table">
            <a:tbl>
              <a:tblPr/>
              <a:tblGrid>
                <a:gridCol w="1348317">
                  <a:extLst>
                    <a:ext uri="{9D8B030D-6E8A-4147-A177-3AD203B41FA5}">
                      <a16:colId xmlns:a16="http://schemas.microsoft.com/office/drawing/2014/main" val="2457969037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1525827638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2133729763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713764525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261796871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2222798210"/>
                    </a:ext>
                  </a:extLst>
                </a:gridCol>
              </a:tblGrid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03125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631679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0505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70483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72572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372856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756167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764054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10917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10369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42414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3687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281610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19838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767514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23108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69528"/>
              </p:ext>
            </p:extLst>
          </p:nvPr>
        </p:nvGraphicFramePr>
        <p:xfrm>
          <a:off x="584742" y="914617"/>
          <a:ext cx="10730957" cy="555796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64342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350829137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201837000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869229158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53863929"/>
                    </a:ext>
                  </a:extLst>
                </a:gridCol>
              </a:tblGrid>
              <a:tr h="46253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</a:t>
                      </a:r>
                    </a:p>
                    <a:p>
                      <a:pPr algn="l" fontAlgn="b"/>
                      <a:r>
                        <a:rPr lang="cs-CZ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podle 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očkovaných osob </a:t>
                      </a:r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(alespoň 1. dávka)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obyvatel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Podíl očkovaných v populaci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05898">
                <a:tc vMerge="1">
                  <a:txBody>
                    <a:bodyPr/>
                    <a:lstStyle/>
                    <a:p>
                      <a:pPr algn="l" fontAlgn="b"/>
                      <a:endParaRPr lang="cs-CZ" sz="16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Hlavní město Praha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59,15 %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Středočeský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Jihočeský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Plzeňský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42,88 %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Karlovarský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Ústecký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Liberecký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Královéhradecký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Pardubický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45,52 %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Kraj Vysočina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39,35 %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Jihomoravský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Olomoucký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Zlínský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</a:rPr>
                        <a:t>Moravskoslezský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36,91 %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16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neuvedeno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ČR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190 308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1 690 530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43,14 %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D600CA81-09D1-4A26-B2FD-376191A340BA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1. 3. 2021</a:t>
            </a:r>
          </a:p>
        </p:txBody>
      </p:sp>
    </p:spTree>
    <p:extLst>
      <p:ext uri="{BB962C8B-B14F-4D97-AF65-F5344CB8AC3E}">
        <p14:creationId xmlns:p14="http://schemas.microsoft.com/office/powerpoint/2010/main" val="123480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</a:t>
            </a:r>
            <a:r>
              <a:rPr lang="cs-CZ" u="sng" dirty="0"/>
              <a:t>aplikované dávky v čase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413185" y="638829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116649" y="3143254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300784"/>
              </p:ext>
            </p:extLst>
          </p:nvPr>
        </p:nvGraphicFramePr>
        <p:xfrm>
          <a:off x="657224" y="731338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84960"/>
              </p:ext>
            </p:extLst>
          </p:nvPr>
        </p:nvGraphicFramePr>
        <p:xfrm>
          <a:off x="9275592" y="1555662"/>
          <a:ext cx="2586143" cy="340676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275 660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261 795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67 779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6043"/>
              </p:ext>
            </p:extLst>
          </p:nvPr>
        </p:nvGraphicFramePr>
        <p:xfrm>
          <a:off x="1638300" y="1012746"/>
          <a:ext cx="874394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572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2132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128 816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37 449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344 138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129 211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37,5 %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94998" y="558631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1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do 70 let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96796"/>
              </p:ext>
            </p:extLst>
          </p:nvPr>
        </p:nvGraphicFramePr>
        <p:xfrm>
          <a:off x="1638300" y="907971"/>
          <a:ext cx="8743949" cy="44007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937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1767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 do 70 let**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53 411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325 005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122 778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94998" y="558631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</a:t>
            </a:r>
            <a:r>
              <a:rPr lang="cs-CZ" sz="1100" dirty="0">
                <a:solidFill>
                  <a:srgbClr val="000000"/>
                </a:solidFill>
              </a:rPr>
              <a:t>zdravotnických pracovníků 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204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37517"/>
              </p:ext>
            </p:extLst>
          </p:nvPr>
        </p:nvGraphicFramePr>
        <p:xfrm>
          <a:off x="241844" y="88604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63 272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236 642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1. 3. 2021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8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 do 70 let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440288"/>
              </p:ext>
            </p:extLst>
          </p:nvPr>
        </p:nvGraphicFramePr>
        <p:xfrm>
          <a:off x="1638300" y="910196"/>
          <a:ext cx="8743949" cy="44007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937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1767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 do 70 let**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47 164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229 035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109 895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691359" y="-19496"/>
            <a:ext cx="1482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94998" y="5586310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</p:spTree>
    <p:extLst>
      <p:ext uri="{BB962C8B-B14F-4D97-AF65-F5344CB8AC3E}">
        <p14:creationId xmlns:p14="http://schemas.microsoft.com/office/powerpoint/2010/main" val="4270027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735833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02130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479976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28068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</p:spTree>
    <p:extLst>
      <p:ext uri="{BB962C8B-B14F-4D97-AF65-F5344CB8AC3E}">
        <p14:creationId xmlns:p14="http://schemas.microsoft.com/office/powerpoint/2010/main" val="43482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lékařů*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9748" y="6150605"/>
            <a:ext cx="114541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lang="cs-CZ" sz="1100" dirty="0">
                <a:solidFill>
                  <a:srgbClr val="000000"/>
                </a:solidFill>
              </a:rPr>
              <a:t>Lékaři včetně zubních lékařů podle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zákona č. 95/2004 Sb. o podmínkách získávání a uznávání odborné způsobilosti a specializované způsobilosti k výkonu zdravotnického povolání lékaře, zubního lékaře a farmaceuta; osoby </a:t>
            </a:r>
            <a:r>
              <a:rPr lang="cs-CZ" sz="11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770376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6" y="2568060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91340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30 017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7 163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34 891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72 071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7 002 (23,3 %)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1 992 (27,8 %)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7 647 (21,9 %)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16 641 (23,1 %)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3 399 (11,3 %)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1 014 (14,2 %)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4 382 (12,6 %)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8 795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 (2,0 %)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(3,4 %)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656 (1,9 %)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18710"/>
              </p:ext>
            </p:extLst>
          </p:nvPr>
        </p:nvGraphicFramePr>
        <p:xfrm>
          <a:off x="7454289" y="866775"/>
          <a:ext cx="4486906" cy="5140652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404193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2 150 (36,3 %)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(7,8 %)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2 613 (44,1 %)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2 823 (30,5 %)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(7,7 %)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3 534 (38,2 %)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 (33,9 %)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719 (8,1 %)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3 718 (42,0 %)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3 034 (44,5 %)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622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3 656 (53,7 %)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2 953 (47,0 %)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613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3 566 (56,8 %)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3 317 (46,3 %)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 (10,5 %)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4 073 (56,8 %)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2 611 (50,0 %)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 (11,1 %)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3 193 (61,2 %)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3 128 (52,7 %)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3 833 (64,6 %)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3 603 (45,9 %)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978 (12,5 %)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4 581 (58,4 %)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1 915 (41,4 %)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(11,2 %)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2 432 (52,6 %)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885 (33,1 %)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(9,5 %)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1 139 (42,7 %)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 (40,0 %)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(16,2 %)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842 (56,2 %)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30 017 (41,6 %)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7 163 (9,9 %)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37 180 (51,6 %)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2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sester*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5885" y="6064880"/>
            <a:ext cx="114389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Sestry: § 5 Všeobecná sestra, § 5a Dětská sestra, § 6 Porodní asistentka, § 21b Praktická sestra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; 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834636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7" y="2568061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22066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42 246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12 336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88 669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143 251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2 791 (6,6 %)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956 (7,7 %)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13 137 (14,8 %)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16 884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840 (2,0 %)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 (2,7 %)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4 901 (5,5 %)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 (4,2 %)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371327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 (16,2 %)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(5,3 %)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1 528 (21,5 %)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1 803 (18,1 %)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(5,5 %)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2 349 (23,5 %)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2 240 (17,8 %)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 (5,5 %)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2 937 (23,3 %)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3 955 (26,0 %)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1 200 (7,9 %)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5 155 (33,9 %)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5 875 (34,9 %)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1 704 (10,1 %)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7 579 (45,0 %)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8 743 (38,6 %)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2 343 (10,3 %)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11 086 (48,9 %)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5 998 (39,2 %)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1 639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7 637 (50,0 %)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5 562 (39,6 %)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1 638 (11,7 %)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7 200 (51,2 %)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4 125 (32,6 %)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5 364 (42,4 %)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1 951 (18,0 %)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(5,8 %)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2 576 (23,8 %)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605 (12,9 %)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(4,6 %)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 (17,5 %)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(15,8 %)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(22,9 %)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(24,1 %)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(14,3 %)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(38,4 %)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42 246 (29,5 %)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12 336 (8,6 %)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54 582 (38,1 %)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2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0"/>
            <a:ext cx="7434501" cy="576000"/>
          </a:xfrm>
        </p:spPr>
        <p:txBody>
          <a:bodyPr/>
          <a:lstStyle/>
          <a:p>
            <a:r>
              <a:rPr lang="cs-CZ" dirty="0"/>
              <a:t>Očkování ostatních zdravotnických pracovníků* </a:t>
            </a:r>
            <a:br>
              <a:rPr lang="cs-CZ" dirty="0"/>
            </a:br>
            <a:r>
              <a:rPr lang="cs-CZ" dirty="0"/>
              <a:t>podle věku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69830" y="6074405"/>
            <a:ext cx="12065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Ostatní zdravotničtí pracovníci: NLZP § 7 až § 42 kromě § 21b a farmaceuti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 podle </a:t>
            </a:r>
            <a:r>
              <a:rPr lang="cs-CZ" sz="1000" dirty="0">
                <a:solidFill>
                  <a:srgbClr val="000000"/>
                </a:solidFill>
              </a:rPr>
              <a:t>zákona č. 95/2004 Sb. o podmínkách získávání a uznávání odborné způsobilosti a specializované způsobilosti k výkonu zdravotnického povolání lékaře, zubního lékaře a farmaceuta; 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136818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57269" y="2376036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02407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11 461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91 367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128 816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1 507 (5,8 %)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822 (7,2 %)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8 327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10 656 (8,3 %)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(2,0 %)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 (2,8 %)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3 417 (3,7 %)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4 266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74083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1 107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 (4,6 %)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1 538 (16,5 %)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2 165 (14,0 %)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1 050 (6,8 %)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 (20,8 %)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 (12,1 %)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960 (6,1 %)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2 860 (18,3 %)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2 450 (16,9 %)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1 242 (8,6 %)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3 692 (25,5 %)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3 766 (24,3 %)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1 598 (10,3 %)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5 364 (34,6 %)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4 362 (26,4 %)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1 761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6 123 (37,1 %)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3 525 (28,2 %)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 (11,7 %)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4 981 (39,9 %)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3 151 (29,9 %)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1 265 (12,0 %)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4 416 (41,9 %)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2 055 (25,0 %)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876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2 931 (35,7 %)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983 (15,4 %)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 (7,8 %)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1 480 (23,2 %)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(11,3 %)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(6,6 %)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(17,9 %)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(12,3 %)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(20,5 %)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(28,1 %)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(21,2 %)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(49,3 %)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25 988 (20,2 %)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11 461 (8,9 %)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37 449 (29,1 %)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  <p:sp>
        <p:nvSpPr>
          <p:cNvPr id="17" name="Obdélník 16">
            <a:extLst>
              <a:ext uri="{FF2B5EF4-FFF2-40B4-BE49-F238E27FC236}">
                <a16:creationId xmlns:a16="http://schemas.microsoft.com/office/drawing/2014/main" id="{BB680437-44EC-4AC1-A2A5-D23F53FBEC7E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9132F72-3C8E-43FC-8E38-22E44F86BA1E}"/>
              </a:ext>
            </a:extLst>
          </p:cNvPr>
          <p:cNvSpPr txBox="1"/>
          <p:nvPr/>
        </p:nvSpPr>
        <p:spPr>
          <a:xfrm>
            <a:off x="6800850" y="-17092"/>
            <a:ext cx="124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1. 3. 2021</a:t>
            </a:r>
          </a:p>
        </p:txBody>
      </p:sp>
    </p:spTree>
    <p:extLst>
      <p:ext uri="{BB962C8B-B14F-4D97-AF65-F5344CB8AC3E}">
        <p14:creationId xmlns:p14="http://schemas.microsoft.com/office/powerpoint/2010/main" val="409634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7CDF60D-F20E-4FD5-B927-708E5F8F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" y="1035603"/>
            <a:ext cx="12009225" cy="502425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6D15A54A-668A-4D82-A4C4-E0CBFBE031E4}"/>
              </a:ext>
            </a:extLst>
          </p:cNvPr>
          <p:cNvSpPr/>
          <p:nvPr/>
        </p:nvSpPr>
        <p:spPr>
          <a:xfrm>
            <a:off x="11116369" y="5836617"/>
            <a:ext cx="750147" cy="25327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27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A4EBB0E-F527-48E5-A716-42C2D72E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6" y="614240"/>
            <a:ext cx="10984057" cy="622677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E4793FD8-3BEE-4CAD-B35A-45B2CD032D6C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8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DAC5619-DA2B-48BA-86E9-02F41291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" y="614240"/>
            <a:ext cx="10984057" cy="624161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EECDBECB-927F-4076-A0CC-08F1DF845B67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B9DE7AC-0933-40F1-B142-AE4DD430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3" y="614240"/>
            <a:ext cx="11002854" cy="621642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3. 2021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A8E70F34-33A1-4C6A-B184-FCEEF21A21E4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0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délník 94">
            <a:extLst>
              <a:ext uri="{FF2B5EF4-FFF2-40B4-BE49-F238E27FC236}">
                <a16:creationId xmlns:a16="http://schemas.microsoft.com/office/drawing/2014/main" id="{2991ADAD-50C5-4BE3-BF05-5B712E90658A}"/>
              </a:ext>
            </a:extLst>
          </p:cNvPr>
          <p:cNvSpPr/>
          <p:nvPr/>
        </p:nvSpPr>
        <p:spPr>
          <a:xfrm>
            <a:off x="-1" y="891541"/>
            <a:ext cx="12192001" cy="596645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9" name="Obdélník 48">
            <a:extLst>
              <a:ext uri="{FF2B5EF4-FFF2-40B4-BE49-F238E27FC236}">
                <a16:creationId xmlns:a16="http://schemas.microsoft.com/office/drawing/2014/main" id="{AE06372F-C405-49E0-9427-17C317DE8369}"/>
              </a:ext>
            </a:extLst>
          </p:cNvPr>
          <p:cNvSpPr/>
          <p:nvPr/>
        </p:nvSpPr>
        <p:spPr>
          <a:xfrm>
            <a:off x="-1" y="1"/>
            <a:ext cx="12192001" cy="8915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58766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Řízení registrací a rezervací vakcín - řešení 2/2021</a:t>
            </a: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FE0452EC-FCFB-4F4D-B391-2CB9CEBCB8CB}"/>
              </a:ext>
            </a:extLst>
          </p:cNvPr>
          <p:cNvSpPr/>
          <p:nvPr/>
        </p:nvSpPr>
        <p:spPr>
          <a:xfrm>
            <a:off x="7886356" y="4186097"/>
            <a:ext cx="3729547" cy="196639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BF415181-AB6A-49B4-8077-4C300300278F}"/>
              </a:ext>
            </a:extLst>
          </p:cNvPr>
          <p:cNvSpPr txBox="1"/>
          <p:nvPr/>
        </p:nvSpPr>
        <p:spPr>
          <a:xfrm>
            <a:off x="8022033" y="4244279"/>
            <a:ext cx="32895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2400" b="1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 </a:t>
            </a:r>
            <a:r>
              <a:rPr lang="cs-CZ" sz="16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 2" panose="05020102010507070707" pitchFamily="18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Více vakcín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24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 2" panose="05020102010507070707" pitchFamily="18" charset="2"/>
              </a:rPr>
              <a:t></a:t>
            </a:r>
            <a:r>
              <a:rPr lang="cs-CZ" sz="16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Zájemce o očkování může</a:t>
            </a:r>
            <a:b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</a:b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	měnit termín sám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b="1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</a:t>
            </a:r>
            <a:r>
              <a:rPr lang="cs-CZ" sz="1600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Automatická tvorba V1+V2 	(oba termíny najednou)</a:t>
            </a:r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38A7FE1F-74CE-4F71-A421-0721D575533E}"/>
              </a:ext>
            </a:extLst>
          </p:cNvPr>
          <p:cNvSpPr/>
          <p:nvPr/>
        </p:nvSpPr>
        <p:spPr>
          <a:xfrm>
            <a:off x="8073530" y="2857563"/>
            <a:ext cx="228600" cy="22860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</a:t>
            </a: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9270D10B-6E81-4C1A-B9EF-E506C1A19649}"/>
              </a:ext>
            </a:extLst>
          </p:cNvPr>
          <p:cNvSpPr/>
          <p:nvPr/>
        </p:nvSpPr>
        <p:spPr>
          <a:xfrm>
            <a:off x="8073530" y="3287414"/>
            <a:ext cx="228600" cy="22860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204CD1CC-A568-437B-B959-D3051E37291C}"/>
              </a:ext>
            </a:extLst>
          </p:cNvPr>
          <p:cNvSpPr txBox="1"/>
          <p:nvPr/>
        </p:nvSpPr>
        <p:spPr>
          <a:xfrm>
            <a:off x="8385046" y="2840326"/>
            <a:ext cx="328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kalendářů  |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2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×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x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časových plánů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kalendářů  |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2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×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y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časových plánů</a:t>
            </a:r>
          </a:p>
        </p:txBody>
      </p:sp>
      <p:grpSp>
        <p:nvGrpSpPr>
          <p:cNvPr id="55" name="Skupina 54">
            <a:extLst>
              <a:ext uri="{FF2B5EF4-FFF2-40B4-BE49-F238E27FC236}">
                <a16:creationId xmlns:a16="http://schemas.microsoft.com/office/drawing/2014/main" id="{E7F085A5-AF7E-4C19-ACBD-1E17BB01F36D}"/>
              </a:ext>
            </a:extLst>
          </p:cNvPr>
          <p:cNvGrpSpPr/>
          <p:nvPr/>
        </p:nvGrpSpPr>
        <p:grpSpPr>
          <a:xfrm>
            <a:off x="267175" y="2475329"/>
            <a:ext cx="6642304" cy="3768839"/>
            <a:chOff x="405424" y="2000949"/>
            <a:chExt cx="6642304" cy="3768838"/>
          </a:xfrm>
        </p:grpSpPr>
        <p:pic>
          <p:nvPicPr>
            <p:cNvPr id="56" name="Obrázek 55">
              <a:extLst>
                <a:ext uri="{FF2B5EF4-FFF2-40B4-BE49-F238E27FC236}">
                  <a16:creationId xmlns:a16="http://schemas.microsoft.com/office/drawing/2014/main" id="{551AC108-B8C6-4B77-8BFE-40143ACB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485" y="3894769"/>
              <a:ext cx="1212965" cy="1211802"/>
            </a:xfrm>
            <a:prstGeom prst="rect">
              <a:avLst/>
            </a:prstGeom>
          </p:spPr>
        </p:pic>
        <p:sp>
          <p:nvSpPr>
            <p:cNvPr id="57" name="Obdélník 56">
              <a:extLst>
                <a:ext uri="{FF2B5EF4-FFF2-40B4-BE49-F238E27FC236}">
                  <a16:creationId xmlns:a16="http://schemas.microsoft.com/office/drawing/2014/main" id="{331E05E3-BC04-465A-A23B-044A98E17E13}"/>
                </a:ext>
              </a:extLst>
            </p:cNvPr>
            <p:cNvSpPr/>
            <p:nvPr/>
          </p:nvSpPr>
          <p:spPr>
            <a:xfrm>
              <a:off x="3661770" y="31948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PFITZER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Šipka dolů 10">
              <a:extLst>
                <a:ext uri="{FF2B5EF4-FFF2-40B4-BE49-F238E27FC236}">
                  <a16:creationId xmlns:a16="http://schemas.microsoft.com/office/drawing/2014/main" id="{BE6C8D93-60E9-4A9D-A674-47D4B721C3BE}"/>
                </a:ext>
              </a:extLst>
            </p:cNvPr>
            <p:cNvSpPr/>
            <p:nvPr/>
          </p:nvSpPr>
          <p:spPr>
            <a:xfrm rot="16200000">
              <a:off x="2728594" y="3969233"/>
              <a:ext cx="272602" cy="1249678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Šipka dolů 12">
              <a:extLst>
                <a:ext uri="{FF2B5EF4-FFF2-40B4-BE49-F238E27FC236}">
                  <a16:creationId xmlns:a16="http://schemas.microsoft.com/office/drawing/2014/main" id="{AEA5E342-A350-4D21-9BE0-14258DFA0AAB}"/>
                </a:ext>
              </a:extLst>
            </p:cNvPr>
            <p:cNvSpPr/>
            <p:nvPr/>
          </p:nvSpPr>
          <p:spPr>
            <a:xfrm rot="16200000">
              <a:off x="5335389" y="2957884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TextovéPole 59">
              <a:extLst>
                <a:ext uri="{FF2B5EF4-FFF2-40B4-BE49-F238E27FC236}">
                  <a16:creationId xmlns:a16="http://schemas.microsoft.com/office/drawing/2014/main" id="{288AACB7-BD5E-445A-8723-C547AB0D80D3}"/>
                </a:ext>
              </a:extLst>
            </p:cNvPr>
            <p:cNvSpPr txBox="1"/>
            <p:nvPr/>
          </p:nvSpPr>
          <p:spPr>
            <a:xfrm>
              <a:off x="5081175" y="3169505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+21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Šipka dolů 14">
              <a:extLst>
                <a:ext uri="{FF2B5EF4-FFF2-40B4-BE49-F238E27FC236}">
                  <a16:creationId xmlns:a16="http://schemas.microsoft.com/office/drawing/2014/main" id="{10A4EF88-8A36-4919-87D2-803B72F6BF43}"/>
                </a:ext>
              </a:extLst>
            </p:cNvPr>
            <p:cNvSpPr/>
            <p:nvPr/>
          </p:nvSpPr>
          <p:spPr>
            <a:xfrm>
              <a:off x="1349848" y="2149937"/>
              <a:ext cx="272602" cy="1320696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" name="Obdélník 61">
              <a:extLst>
                <a:ext uri="{FF2B5EF4-FFF2-40B4-BE49-F238E27FC236}">
                  <a16:creationId xmlns:a16="http://schemas.microsoft.com/office/drawing/2014/main" id="{2101C541-ABBC-4E63-96DD-0D987915931D}"/>
                </a:ext>
              </a:extLst>
            </p:cNvPr>
            <p:cNvSpPr/>
            <p:nvPr/>
          </p:nvSpPr>
          <p:spPr>
            <a:xfrm>
              <a:off x="1917672" y="4400157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❶</a:t>
              </a:r>
            </a:p>
          </p:txBody>
        </p:sp>
        <p:sp>
          <p:nvSpPr>
            <p:cNvPr id="63" name="Obdélník 62">
              <a:extLst>
                <a:ext uri="{FF2B5EF4-FFF2-40B4-BE49-F238E27FC236}">
                  <a16:creationId xmlns:a16="http://schemas.microsoft.com/office/drawing/2014/main" id="{E9A1F95A-2707-4ACE-AD60-42900C73D4F5}"/>
                </a:ext>
              </a:extLst>
            </p:cNvPr>
            <p:cNvSpPr/>
            <p:nvPr/>
          </p:nvSpPr>
          <p:spPr>
            <a:xfrm>
              <a:off x="4517159" y="3365878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64" name="TextovéPole 63">
              <a:extLst>
                <a:ext uri="{FF2B5EF4-FFF2-40B4-BE49-F238E27FC236}">
                  <a16:creationId xmlns:a16="http://schemas.microsoft.com/office/drawing/2014/main" id="{8F159F0A-2922-4325-8CF6-5060050D3898}"/>
                </a:ext>
              </a:extLst>
            </p:cNvPr>
            <p:cNvSpPr txBox="1"/>
            <p:nvPr/>
          </p:nvSpPr>
          <p:spPr>
            <a:xfrm>
              <a:off x="405424" y="3597973"/>
              <a:ext cx="2066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Zájemci o očkování</a:t>
              </a:r>
              <a:endParaRPr kumimoji="0" 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5" name="Ovál 64">
              <a:extLst>
                <a:ext uri="{FF2B5EF4-FFF2-40B4-BE49-F238E27FC236}">
                  <a16:creationId xmlns:a16="http://schemas.microsoft.com/office/drawing/2014/main" id="{922CE09F-A615-4BE5-8FB6-FBCE032E4AD0}"/>
                </a:ext>
              </a:extLst>
            </p:cNvPr>
            <p:cNvSpPr/>
            <p:nvPr/>
          </p:nvSpPr>
          <p:spPr>
            <a:xfrm>
              <a:off x="4223428" y="3101060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66" name="TextovéPole 65">
              <a:extLst>
                <a:ext uri="{FF2B5EF4-FFF2-40B4-BE49-F238E27FC236}">
                  <a16:creationId xmlns:a16="http://schemas.microsoft.com/office/drawing/2014/main" id="{089DCB21-0CAB-4136-8F21-4E0D015B7D42}"/>
                </a:ext>
              </a:extLst>
            </p:cNvPr>
            <p:cNvSpPr txBox="1"/>
            <p:nvPr/>
          </p:nvSpPr>
          <p:spPr>
            <a:xfrm>
              <a:off x="2157609" y="4113761"/>
              <a:ext cx="1400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Termín?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7" name="Obdélník 66">
              <a:extLst>
                <a:ext uri="{FF2B5EF4-FFF2-40B4-BE49-F238E27FC236}">
                  <a16:creationId xmlns:a16="http://schemas.microsoft.com/office/drawing/2014/main" id="{361CE756-E1C3-495C-8233-771713576602}"/>
                </a:ext>
              </a:extLst>
            </p:cNvPr>
            <p:cNvSpPr/>
            <p:nvPr/>
          </p:nvSpPr>
          <p:spPr>
            <a:xfrm>
              <a:off x="3658792" y="4091915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MOD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B0CCB555-0C04-4792-AF97-450F39CDBF9B}"/>
                </a:ext>
              </a:extLst>
            </p:cNvPr>
            <p:cNvSpPr/>
            <p:nvPr/>
          </p:nvSpPr>
          <p:spPr>
            <a:xfrm>
              <a:off x="4220450" y="3998082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69" name="Obdélník 68">
              <a:extLst>
                <a:ext uri="{FF2B5EF4-FFF2-40B4-BE49-F238E27FC236}">
                  <a16:creationId xmlns:a16="http://schemas.microsoft.com/office/drawing/2014/main" id="{05C0C619-8538-42DA-91A7-1BFEF44A35E1}"/>
                </a:ext>
              </a:extLst>
            </p:cNvPr>
            <p:cNvSpPr/>
            <p:nvPr/>
          </p:nvSpPr>
          <p:spPr>
            <a:xfrm>
              <a:off x="3653361" y="5017281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AZ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0" name="Ovál 69">
              <a:extLst>
                <a:ext uri="{FF2B5EF4-FFF2-40B4-BE49-F238E27FC236}">
                  <a16:creationId xmlns:a16="http://schemas.microsoft.com/office/drawing/2014/main" id="{11B54D7B-3899-4F0F-A0A9-29EF0445A886}"/>
                </a:ext>
              </a:extLst>
            </p:cNvPr>
            <p:cNvSpPr/>
            <p:nvPr/>
          </p:nvSpPr>
          <p:spPr>
            <a:xfrm>
              <a:off x="4215019" y="492344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71" name="Šipka dolů 35">
              <a:extLst>
                <a:ext uri="{FF2B5EF4-FFF2-40B4-BE49-F238E27FC236}">
                  <a16:creationId xmlns:a16="http://schemas.microsoft.com/office/drawing/2014/main" id="{2DDF6FCB-F13F-4738-9CB8-2B98BED8B21E}"/>
                </a:ext>
              </a:extLst>
            </p:cNvPr>
            <p:cNvSpPr/>
            <p:nvPr/>
          </p:nvSpPr>
          <p:spPr>
            <a:xfrm rot="16200000">
              <a:off x="5313254" y="3857073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2" name="Obdélník 71">
              <a:extLst>
                <a:ext uri="{FF2B5EF4-FFF2-40B4-BE49-F238E27FC236}">
                  <a16:creationId xmlns:a16="http://schemas.microsoft.com/office/drawing/2014/main" id="{A7B06D5C-1AF3-4649-BDA3-C4A746E22CB2}"/>
                </a:ext>
              </a:extLst>
            </p:cNvPr>
            <p:cNvSpPr/>
            <p:nvPr/>
          </p:nvSpPr>
          <p:spPr>
            <a:xfrm>
              <a:off x="4495023" y="4265067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73" name="Šipka dolů 37">
              <a:extLst>
                <a:ext uri="{FF2B5EF4-FFF2-40B4-BE49-F238E27FC236}">
                  <a16:creationId xmlns:a16="http://schemas.microsoft.com/office/drawing/2014/main" id="{E03E24ED-27B6-4BF7-9BFC-BA545DE24DC2}"/>
                </a:ext>
              </a:extLst>
            </p:cNvPr>
            <p:cNvSpPr/>
            <p:nvPr/>
          </p:nvSpPr>
          <p:spPr>
            <a:xfrm rot="16200000">
              <a:off x="5307196" y="4756048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4" name="Obdélník 73">
              <a:extLst>
                <a:ext uri="{FF2B5EF4-FFF2-40B4-BE49-F238E27FC236}">
                  <a16:creationId xmlns:a16="http://schemas.microsoft.com/office/drawing/2014/main" id="{3A3F6140-3093-41A9-BDFC-827CA2D7E510}"/>
                </a:ext>
              </a:extLst>
            </p:cNvPr>
            <p:cNvSpPr/>
            <p:nvPr/>
          </p:nvSpPr>
          <p:spPr>
            <a:xfrm>
              <a:off x="4488965" y="516404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75" name="Obdélník 74">
              <a:extLst>
                <a:ext uri="{FF2B5EF4-FFF2-40B4-BE49-F238E27FC236}">
                  <a16:creationId xmlns:a16="http://schemas.microsoft.com/office/drawing/2014/main" id="{27FC7D16-B1E0-4A53-AD57-F022D5FDC95F}"/>
                </a:ext>
              </a:extLst>
            </p:cNvPr>
            <p:cNvSpPr/>
            <p:nvPr/>
          </p:nvSpPr>
          <p:spPr>
            <a:xfrm>
              <a:off x="6215054" y="31948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PFITZER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6" name="Ovál 75">
              <a:extLst>
                <a:ext uri="{FF2B5EF4-FFF2-40B4-BE49-F238E27FC236}">
                  <a16:creationId xmlns:a16="http://schemas.microsoft.com/office/drawing/2014/main" id="{AB7DF2D7-B728-4249-A544-E92495F24842}"/>
                </a:ext>
              </a:extLst>
            </p:cNvPr>
            <p:cNvSpPr/>
            <p:nvPr/>
          </p:nvSpPr>
          <p:spPr>
            <a:xfrm>
              <a:off x="6819128" y="309160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77" name="Obdélník 76">
              <a:extLst>
                <a:ext uri="{FF2B5EF4-FFF2-40B4-BE49-F238E27FC236}">
                  <a16:creationId xmlns:a16="http://schemas.microsoft.com/office/drawing/2014/main" id="{4519E883-EFFB-49B6-8BC0-E84C13F1B174}"/>
                </a:ext>
              </a:extLst>
            </p:cNvPr>
            <p:cNvSpPr/>
            <p:nvPr/>
          </p:nvSpPr>
          <p:spPr>
            <a:xfrm>
              <a:off x="6215054" y="40983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MOD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8" name="Ovál 77">
              <a:extLst>
                <a:ext uri="{FF2B5EF4-FFF2-40B4-BE49-F238E27FC236}">
                  <a16:creationId xmlns:a16="http://schemas.microsoft.com/office/drawing/2014/main" id="{32D7B98E-8C15-447D-8364-DD2FB4B8FA63}"/>
                </a:ext>
              </a:extLst>
            </p:cNvPr>
            <p:cNvSpPr/>
            <p:nvPr/>
          </p:nvSpPr>
          <p:spPr>
            <a:xfrm>
              <a:off x="6819128" y="399510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79" name="Obdélník 78">
              <a:extLst>
                <a:ext uri="{FF2B5EF4-FFF2-40B4-BE49-F238E27FC236}">
                  <a16:creationId xmlns:a16="http://schemas.microsoft.com/office/drawing/2014/main" id="{AEB63BAD-D451-417C-AD6B-1E0243E0867E}"/>
                </a:ext>
              </a:extLst>
            </p:cNvPr>
            <p:cNvSpPr/>
            <p:nvPr/>
          </p:nvSpPr>
          <p:spPr>
            <a:xfrm>
              <a:off x="6212776" y="5017281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AZ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0" name="Ovál 79">
              <a:extLst>
                <a:ext uri="{FF2B5EF4-FFF2-40B4-BE49-F238E27FC236}">
                  <a16:creationId xmlns:a16="http://schemas.microsoft.com/office/drawing/2014/main" id="{E983D1D7-6BCC-4E30-8A6E-C2C63555D64A}"/>
                </a:ext>
              </a:extLst>
            </p:cNvPr>
            <p:cNvSpPr/>
            <p:nvPr/>
          </p:nvSpPr>
          <p:spPr>
            <a:xfrm>
              <a:off x="6816850" y="4913996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81" name="TextovéPole 80">
              <a:extLst>
                <a:ext uri="{FF2B5EF4-FFF2-40B4-BE49-F238E27FC236}">
                  <a16:creationId xmlns:a16="http://schemas.microsoft.com/office/drawing/2014/main" id="{3E7DB3BE-85B8-4DD2-ABC6-0D20107EAC76}"/>
                </a:ext>
              </a:extLst>
            </p:cNvPr>
            <p:cNvSpPr txBox="1"/>
            <p:nvPr/>
          </p:nvSpPr>
          <p:spPr>
            <a:xfrm>
              <a:off x="5072060" y="4072590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+28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2" name="TextovéPole 81">
              <a:extLst>
                <a:ext uri="{FF2B5EF4-FFF2-40B4-BE49-F238E27FC236}">
                  <a16:creationId xmlns:a16="http://schemas.microsoft.com/office/drawing/2014/main" id="{DFBEC62C-294C-4135-B350-A3547BDB5724}"/>
                </a:ext>
              </a:extLst>
            </p:cNvPr>
            <p:cNvSpPr txBox="1"/>
            <p:nvPr/>
          </p:nvSpPr>
          <p:spPr>
            <a:xfrm>
              <a:off x="5093052" y="4959851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+84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3" name="Obdélník 82">
              <a:extLst>
                <a:ext uri="{FF2B5EF4-FFF2-40B4-BE49-F238E27FC236}">
                  <a16:creationId xmlns:a16="http://schemas.microsoft.com/office/drawing/2014/main" id="{B0A9B5A4-9B88-4E5E-AB0B-CACB81059F73}"/>
                </a:ext>
              </a:extLst>
            </p:cNvPr>
            <p:cNvSpPr/>
            <p:nvPr/>
          </p:nvSpPr>
          <p:spPr>
            <a:xfrm>
              <a:off x="1440966" y="2149936"/>
              <a:ext cx="5133325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4" name="TextovéPole 83">
              <a:extLst>
                <a:ext uri="{FF2B5EF4-FFF2-40B4-BE49-F238E27FC236}">
                  <a16:creationId xmlns:a16="http://schemas.microsoft.com/office/drawing/2014/main" id="{2E041C50-2E5C-442F-81CE-B6AA433DFC72}"/>
                </a:ext>
              </a:extLst>
            </p:cNvPr>
            <p:cNvSpPr txBox="1"/>
            <p:nvPr/>
          </p:nvSpPr>
          <p:spPr>
            <a:xfrm>
              <a:off x="3733993" y="2603946"/>
              <a:ext cx="577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  <a:endPara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5" name="Obdélník 84">
              <a:extLst>
                <a:ext uri="{FF2B5EF4-FFF2-40B4-BE49-F238E27FC236}">
                  <a16:creationId xmlns:a16="http://schemas.microsoft.com/office/drawing/2014/main" id="{F26FAC99-7ED7-40FF-B82F-D810583B196D}"/>
                </a:ext>
              </a:extLst>
            </p:cNvPr>
            <p:cNvSpPr/>
            <p:nvPr/>
          </p:nvSpPr>
          <p:spPr>
            <a:xfrm rot="5400000">
              <a:off x="3821176" y="2316177"/>
              <a:ext cx="454009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6" name="Obdélník 85">
              <a:extLst>
                <a:ext uri="{FF2B5EF4-FFF2-40B4-BE49-F238E27FC236}">
                  <a16:creationId xmlns:a16="http://schemas.microsoft.com/office/drawing/2014/main" id="{F6986723-1A67-49DE-831D-1E26C80C4D08}"/>
                </a:ext>
              </a:extLst>
            </p:cNvPr>
            <p:cNvSpPr/>
            <p:nvPr/>
          </p:nvSpPr>
          <p:spPr>
            <a:xfrm rot="5400000">
              <a:off x="6088100" y="2575025"/>
              <a:ext cx="971705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7" name="Obdélník 86">
              <a:extLst>
                <a:ext uri="{FF2B5EF4-FFF2-40B4-BE49-F238E27FC236}">
                  <a16:creationId xmlns:a16="http://schemas.microsoft.com/office/drawing/2014/main" id="{56650E85-E5A2-4D8F-AA44-13152E234339}"/>
                </a:ext>
              </a:extLst>
            </p:cNvPr>
            <p:cNvSpPr/>
            <p:nvPr/>
          </p:nvSpPr>
          <p:spPr>
            <a:xfrm>
              <a:off x="3544054" y="2596917"/>
              <a:ext cx="979835" cy="3172870"/>
            </a:xfrm>
            <a:prstGeom prst="rect">
              <a:avLst/>
            </a:prstGeom>
            <a:noFill/>
            <a:ln w="28575" cap="rnd" cmpd="sng" algn="ctr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grpSp>
          <p:nvGrpSpPr>
            <p:cNvPr id="88" name="Skupina 87">
              <a:extLst>
                <a:ext uri="{FF2B5EF4-FFF2-40B4-BE49-F238E27FC236}">
                  <a16:creationId xmlns:a16="http://schemas.microsoft.com/office/drawing/2014/main" id="{BDC4AC50-FB29-45CE-BEDE-4A5AC5309F04}"/>
                </a:ext>
              </a:extLst>
            </p:cNvPr>
            <p:cNvGrpSpPr/>
            <p:nvPr/>
          </p:nvGrpSpPr>
          <p:grpSpPr>
            <a:xfrm>
              <a:off x="2512670" y="2007609"/>
              <a:ext cx="490840" cy="369332"/>
              <a:chOff x="2202711" y="1318242"/>
              <a:chExt cx="490840" cy="369332"/>
            </a:xfrm>
          </p:grpSpPr>
          <p:sp>
            <p:nvSpPr>
              <p:cNvPr id="92" name="Ovál 91">
                <a:extLst>
                  <a:ext uri="{FF2B5EF4-FFF2-40B4-BE49-F238E27FC236}">
                    <a16:creationId xmlns:a16="http://schemas.microsoft.com/office/drawing/2014/main" id="{F6681700-405B-4A14-874F-C65169C6C243}"/>
                  </a:ext>
                </a:extLst>
              </p:cNvPr>
              <p:cNvSpPr/>
              <p:nvPr/>
            </p:nvSpPr>
            <p:spPr>
              <a:xfrm>
                <a:off x="2302855" y="1357632"/>
                <a:ext cx="290553" cy="29055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93" name="Obdélník 92">
                <a:extLst>
                  <a:ext uri="{FF2B5EF4-FFF2-40B4-BE49-F238E27FC236}">
                    <a16:creationId xmlns:a16="http://schemas.microsoft.com/office/drawing/2014/main" id="{64126A65-22F1-407B-B3E4-89684C3AD17C}"/>
                  </a:ext>
                </a:extLst>
              </p:cNvPr>
              <p:cNvSpPr/>
              <p:nvPr/>
            </p:nvSpPr>
            <p:spPr>
              <a:xfrm>
                <a:off x="2202711" y="1318242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❹</a:t>
                </a:r>
              </a:p>
            </p:txBody>
          </p:sp>
        </p:grpSp>
        <p:grpSp>
          <p:nvGrpSpPr>
            <p:cNvPr id="89" name="Skupina 88">
              <a:extLst>
                <a:ext uri="{FF2B5EF4-FFF2-40B4-BE49-F238E27FC236}">
                  <a16:creationId xmlns:a16="http://schemas.microsoft.com/office/drawing/2014/main" id="{886375F4-D19A-412A-834F-C15755E57E89}"/>
                </a:ext>
              </a:extLst>
            </p:cNvPr>
            <p:cNvGrpSpPr/>
            <p:nvPr/>
          </p:nvGrpSpPr>
          <p:grpSpPr>
            <a:xfrm>
              <a:off x="5139682" y="2000949"/>
              <a:ext cx="490840" cy="369332"/>
              <a:chOff x="4725236" y="1242789"/>
              <a:chExt cx="490840" cy="369332"/>
            </a:xfrm>
          </p:grpSpPr>
          <p:sp>
            <p:nvSpPr>
              <p:cNvPr id="90" name="Ovál 89">
                <a:extLst>
                  <a:ext uri="{FF2B5EF4-FFF2-40B4-BE49-F238E27FC236}">
                    <a16:creationId xmlns:a16="http://schemas.microsoft.com/office/drawing/2014/main" id="{5E3A1F78-FFD2-4DA5-8D8C-2CEFDF3197BE}"/>
                  </a:ext>
                </a:extLst>
              </p:cNvPr>
              <p:cNvSpPr/>
              <p:nvPr/>
            </p:nvSpPr>
            <p:spPr>
              <a:xfrm>
                <a:off x="4822285" y="1284084"/>
                <a:ext cx="290553" cy="29055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91" name="Obdélník 90">
                <a:extLst>
                  <a:ext uri="{FF2B5EF4-FFF2-40B4-BE49-F238E27FC236}">
                    <a16:creationId xmlns:a16="http://schemas.microsoft.com/office/drawing/2014/main" id="{CAFCB5A8-58A3-46FA-8A8A-426E96ACE964}"/>
                  </a:ext>
                </a:extLst>
              </p:cNvPr>
              <p:cNvSpPr/>
              <p:nvPr/>
            </p:nvSpPr>
            <p:spPr>
              <a:xfrm>
                <a:off x="4725236" y="1242789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❸</a:t>
                </a:r>
              </a:p>
            </p:txBody>
          </p:sp>
        </p:grpSp>
      </p:grpSp>
      <p:sp>
        <p:nvSpPr>
          <p:cNvPr id="94" name="TextovéPole 93">
            <a:extLst>
              <a:ext uri="{FF2B5EF4-FFF2-40B4-BE49-F238E27FC236}">
                <a16:creationId xmlns:a16="http://schemas.microsoft.com/office/drawing/2014/main" id="{3910F2AB-DFB0-4628-A036-AC15CDDD5077}"/>
              </a:ext>
            </a:extLst>
          </p:cNvPr>
          <p:cNvSpPr txBox="1"/>
          <p:nvPr/>
        </p:nvSpPr>
        <p:spPr>
          <a:xfrm>
            <a:off x="558506" y="1030721"/>
            <a:ext cx="114680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V registracích na OČM </a:t>
            </a:r>
            <a:r>
              <a:rPr lang="cs-CZ" b="1" dirty="0">
                <a:solidFill>
                  <a:srgbClr val="FF0000"/>
                </a:solidFill>
                <a:latin typeface="Calibri" panose="020F0502020204030204"/>
              </a:rPr>
              <a:t>zůstává 68 098 osob zejména 80+</a:t>
            </a: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, kterým nebyl určen termín ani s nimi nějak nepracovalo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Je nutné řídit registrace podle dodaných vakcín a aktivně zjišťovat důvody nedostavení na očkování, jinak osoby zůstávají v registracích. </a:t>
            </a:r>
          </a:p>
        </p:txBody>
      </p:sp>
    </p:spTree>
    <p:extLst>
      <p:ext uri="{BB962C8B-B14F-4D97-AF65-F5344CB8AC3E}">
        <p14:creationId xmlns:p14="http://schemas.microsoft.com/office/powerpoint/2010/main" val="59925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744535"/>
              </p:ext>
            </p:extLst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9">
            <a:extLst>
              <a:ext uri="{FF2B5EF4-FFF2-40B4-BE49-F238E27FC236}">
                <a16:creationId xmlns:a16="http://schemas.microsoft.com/office/drawing/2014/main" id="{8BACB184-F3E0-41E7-A67A-F9CABEB0ACF8}"/>
              </a:ext>
            </a:extLst>
          </p:cNvPr>
          <p:cNvSpPr txBox="1"/>
          <p:nvPr/>
        </p:nvSpPr>
        <p:spPr>
          <a:xfrm>
            <a:off x="4255563" y="6420748"/>
            <a:ext cx="320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718450" y="4646531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243 316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718450" y="24877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430 724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711683" y="823308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674 040</a:t>
            </a:r>
          </a:p>
        </p:txBody>
      </p:sp>
    </p:spTree>
    <p:extLst>
      <p:ext uri="{BB962C8B-B14F-4D97-AF65-F5344CB8AC3E}">
        <p14:creationId xmlns:p14="http://schemas.microsoft.com/office/powerpoint/2010/main" val="226474630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5983</TotalTime>
  <Words>11374</Words>
  <Application>Microsoft Office PowerPoint</Application>
  <PresentationFormat>Širokoúhlá obrazovka</PresentationFormat>
  <Paragraphs>2816</Paragraphs>
  <Slides>34</Slides>
  <Notes>31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9" baseType="lpstr">
      <vt:lpstr>Wingdings</vt:lpstr>
      <vt:lpstr>Wingdings 2</vt:lpstr>
      <vt:lpstr>Arial</vt:lpstr>
      <vt:lpstr>Calibri</vt:lpstr>
      <vt:lpstr>Motiv Office</vt:lpstr>
      <vt:lpstr>Prezentace aplikace PowerPoint</vt:lpstr>
      <vt:lpstr>Prezentace aplikace PowerPoint</vt:lpstr>
      <vt:lpstr>Vakcinovaní po regionech</vt:lpstr>
      <vt:lpstr>Vakcinovaní po regionech</vt:lpstr>
      <vt:lpstr>Vakcinovaní po regionech</vt:lpstr>
      <vt:lpstr>Vakcinovaní po regionech</vt:lpstr>
      <vt:lpstr>Vakcinovaní po regionech</vt:lpstr>
      <vt:lpstr>Prezentace aplikace PowerPoint</vt:lpstr>
      <vt:lpstr>Vývoj celkového počtu aplikovaných dávek vakcín v čase </vt:lpstr>
      <vt:lpstr>Přehled dle místa bydliště</vt:lpstr>
      <vt:lpstr>Očkovaní v krajích (podle místa bydliště)</vt:lpstr>
      <vt:lpstr>Vakcinace po regionech</vt:lpstr>
      <vt:lpstr>Vakcinace po regionech</vt:lpstr>
      <vt:lpstr>Očkovaní dle vybraných skupin </vt:lpstr>
      <vt:lpstr>Vakcinace dle kategorií: dávky </vt:lpstr>
      <vt:lpstr>Vakcinace dle kategorií: osoby </vt:lpstr>
      <vt:lpstr>Osoby se dvěma dávkami dle kategorií  </vt:lpstr>
      <vt:lpstr>Registrace a očkování u seniorních skupin </vt:lpstr>
      <vt:lpstr>Vakcinace po regionech podle věku</vt:lpstr>
      <vt:lpstr>Očkovaní po regionech podle věku</vt:lpstr>
      <vt:lpstr>Očkovaní s dvěma dávkami podle věku </vt:lpstr>
      <vt:lpstr>Aplikované dávky u seniorů 80+ let</vt:lpstr>
      <vt:lpstr>Očkovaní senioři 80+ let</vt:lpstr>
      <vt:lpstr>Očkovaní senioři 80+ let s dvěma dávkami</vt:lpstr>
      <vt:lpstr>Očkovaní 80+ let – přehled podle regionů</vt:lpstr>
      <vt:lpstr>Očkovaní senioři po regionech podle věku</vt:lpstr>
      <vt:lpstr>Prioritní skupiny pro očkování – aplikované dávky v čase</vt:lpstr>
      <vt:lpstr>Očkovaní zdravotničtí pracovníci celkem</vt:lpstr>
      <vt:lpstr>Očkovaní zdravotničtí pracovníci do 70 let</vt:lpstr>
      <vt:lpstr>Očkovaní aktivní zdravotničtí pracovníci do 70 let</vt:lpstr>
      <vt:lpstr>Očkovaní zdravotníci v nemocnicích akutní lůžkové péče a ZZS</vt:lpstr>
      <vt:lpstr>Očkování lékařů* podle věku</vt:lpstr>
      <vt:lpstr>Očkování sester* podle věku</vt:lpstr>
      <vt:lpstr>Očkování ostatních zdravotnických pracovníků*  podle věku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395</cp:revision>
  <dcterms:created xsi:type="dcterms:W3CDTF">2020-11-11T17:36:28Z</dcterms:created>
  <dcterms:modified xsi:type="dcterms:W3CDTF">2021-03-02T02:23:26Z</dcterms:modified>
</cp:coreProperties>
</file>